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9" r:id="rId3"/>
    <p:sldId id="260" r:id="rId4"/>
    <p:sldId id="281" r:id="rId5"/>
    <p:sldId id="261" r:id="rId6"/>
    <p:sldId id="262" r:id="rId7"/>
    <p:sldId id="287" r:id="rId8"/>
    <p:sldId id="288" r:id="rId9"/>
    <p:sldId id="264" r:id="rId10"/>
    <p:sldId id="265" r:id="rId11"/>
    <p:sldId id="266" r:id="rId12"/>
    <p:sldId id="267" r:id="rId13"/>
    <p:sldId id="268" r:id="rId14"/>
    <p:sldId id="294" r:id="rId15"/>
    <p:sldId id="295" r:id="rId16"/>
    <p:sldId id="296" r:id="rId17"/>
    <p:sldId id="297" r:id="rId18"/>
    <p:sldId id="298" r:id="rId19"/>
    <p:sldId id="270" r:id="rId20"/>
    <p:sldId id="271" r:id="rId21"/>
    <p:sldId id="272" r:id="rId22"/>
    <p:sldId id="273" r:id="rId23"/>
    <p:sldId id="290" r:id="rId24"/>
    <p:sldId id="293" r:id="rId25"/>
    <p:sldId id="291" r:id="rId26"/>
    <p:sldId id="292" r:id="rId27"/>
    <p:sldId id="275" r:id="rId28"/>
    <p:sldId id="277" r:id="rId29"/>
    <p:sldId id="278" r:id="rId30"/>
    <p:sldId id="285" r:id="rId31"/>
    <p:sldId id="284" r:id="rId32"/>
    <p:sldId id="282" r:id="rId33"/>
    <p:sldId id="289" r:id="rId34"/>
    <p:sldId id="299" r:id="rId35"/>
    <p:sldId id="303" r:id="rId36"/>
    <p:sldId id="300" r:id="rId37"/>
    <p:sldId id="305" r:id="rId38"/>
    <p:sldId id="302" r:id="rId39"/>
    <p:sldId id="301" r:id="rId40"/>
    <p:sldId id="304" r:id="rId41"/>
    <p:sldId id="279" r:id="rId42"/>
    <p:sldId id="280" r:id="rId43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5E8EE"/>
    <a:srgbClr val="B1B1B1"/>
    <a:srgbClr val="CC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69464" autoAdjust="0"/>
  </p:normalViewPr>
  <p:slideViewPr>
    <p:cSldViewPr>
      <p:cViewPr varScale="1">
        <p:scale>
          <a:sx n="102" d="100"/>
          <a:sy n="102" d="100"/>
        </p:scale>
        <p:origin x="176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2730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88591B-090D-4E69-B883-CA92DFF2158F}" type="datetimeFigureOut">
              <a:rPr lang="en-US" smtClean="0"/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8B2CB8-DEB1-4A6C-B080-3912925A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view.vpc.uconn.edu/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netid.uconn.edu/" TargetMode="Externa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xl.codeplex.com/releases/view/117659" TargetMode="External"/><Relationship Id="rId4" Type="http://schemas.openxmlformats.org/officeDocument/2006/relationships/hyperlink" Target="http://cran.fhcrc.org/" TargetMode="External"/><Relationship Id="rId5" Type="http://schemas.openxmlformats.org/officeDocument/2006/relationships/hyperlink" Target="http://rcom.univie.ac.at/download.html" TargetMode="External"/><Relationship Id="rId6" Type="http://schemas.openxmlformats.org/officeDocument/2006/relationships/hyperlink" Target="http://e5.onthehub.com/WebStore/ProductsByMajorVersionList.aspx?cmi_mnuMain=df783b53-081b-de11-9c12-0030485a8df0&amp;ws=e4199fa0-359b-df11-ad8b-0030487d8897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vpc.uconn.edu/" TargetMode="External"/><Relationship Id="rId4" Type="http://schemas.openxmlformats.org/officeDocument/2006/relationships/hyperlink" Target="https://view.vpc.uconn.edu/portal/webclient/index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Relationship Id="rId3" Type="http://schemas.openxmlformats.org/officeDocument/2006/relationships/hyperlink" Target="https://login.microsoftonline.com/" TargetMode="Externa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Relationship Id="rId3" Type="http://schemas.openxmlformats.org/officeDocument/2006/relationships/hyperlink" Target="http://g.uconn.edu/" TargetMode="Externa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hyperlink" Target="https://accounts.google.com/" TargetMode="Externa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buckridge@business.uconn.edu" TargetMode="External"/><Relationship Id="rId4" Type="http://schemas.openxmlformats.org/officeDocument/2006/relationships/hyperlink" Target="mailto:Help@business.uconn.edu" TargetMode="External"/><Relationship Id="rId5" Type="http://schemas.openxmlformats.org/officeDocument/2006/relationships/hyperlink" Target="mailto:Huskytech@uconn.edu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 to the University of Connecticut School of Business. We are</a:t>
            </a:r>
            <a:r>
              <a:rPr lang="en-US" baseline="0" dirty="0" smtClean="0"/>
              <a:t> </a:t>
            </a:r>
            <a:r>
              <a:rPr lang="en-US" b="0" dirty="0" smtClean="0"/>
              <a:t>Chris Buckridge and Chris Zissis, </a:t>
            </a:r>
            <a:r>
              <a:rPr lang="en-US" baseline="0" dirty="0" smtClean="0"/>
              <a:t>from </a:t>
            </a:r>
            <a:r>
              <a:rPr lang="en-US" dirty="0" smtClean="0"/>
              <a:t>the Information Technology Services</a:t>
            </a:r>
            <a:r>
              <a:rPr lang="en-US" baseline="0" dirty="0" smtClean="0"/>
              <a:t> </a:t>
            </a:r>
            <a:r>
              <a:rPr lang="en-US" dirty="0" smtClean="0"/>
              <a:t>Group and we provide top-level support for academic programs within the School of Business.</a:t>
            </a:r>
          </a:p>
          <a:p>
            <a:endParaRPr lang="en-US" dirty="0" smtClean="0"/>
          </a:p>
          <a:p>
            <a:r>
              <a:rPr lang="en-US" dirty="0" smtClean="0"/>
              <a:t>UConn</a:t>
            </a:r>
            <a:r>
              <a:rPr lang="en-US" baseline="0" dirty="0" smtClean="0"/>
              <a:t> has several IT service desks. Knowledge of each and its responsibility will help you get your issue addressed quickly</a:t>
            </a:r>
          </a:p>
          <a:p>
            <a:endParaRPr lang="en-US" dirty="0" smtClean="0"/>
          </a:p>
          <a:p>
            <a:r>
              <a:rPr lang="en-US" dirty="0" smtClean="0"/>
              <a:t>The hyperlinks in these</a:t>
            </a:r>
            <a:r>
              <a:rPr lang="en-US" baseline="0" dirty="0" smtClean="0"/>
              <a:t> slides will help you navigate to essential resources.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needed to access OVD?</a:t>
            </a:r>
          </a:p>
          <a:p>
            <a:pPr marL="173211" indent="-173211">
              <a:buFont typeface="Arial" panose="020B0604020202020204" pitchFamily="34" charset="0"/>
              <a:buChar char="•"/>
            </a:pPr>
            <a:r>
              <a:rPr lang="en-US" dirty="0" smtClean="0"/>
              <a:t>A device capable of running current versions of Windows, Mac </a:t>
            </a:r>
            <a:r>
              <a:rPr lang="en-US" dirty="0" err="1" smtClean="0"/>
              <a:t>OSX</a:t>
            </a:r>
            <a:r>
              <a:rPr lang="en-US" dirty="0" smtClean="0"/>
              <a:t>, Ubuntu, or </a:t>
            </a:r>
            <a:r>
              <a:rPr lang="en-US" dirty="0" err="1" smtClean="0"/>
              <a:t>Debian</a:t>
            </a:r>
            <a:r>
              <a:rPr lang="en-US" dirty="0" smtClean="0"/>
              <a:t> Linux, </a:t>
            </a:r>
            <a:r>
              <a:rPr lang="en-US" dirty="0" err="1" smtClean="0"/>
              <a:t>iOS</a:t>
            </a:r>
            <a:r>
              <a:rPr lang="en-US" dirty="0" smtClean="0"/>
              <a:t> or Android</a:t>
            </a:r>
          </a:p>
          <a:p>
            <a:pPr marL="173211" indent="-173211">
              <a:buFont typeface="Arial" panose="020B0604020202020204" pitchFamily="34" charset="0"/>
              <a:buChar char="•"/>
            </a:pPr>
            <a:r>
              <a:rPr lang="en-US" dirty="0" smtClean="0"/>
              <a:t>The latest version</a:t>
            </a:r>
            <a:r>
              <a:rPr lang="en-US" baseline="0" dirty="0" smtClean="0"/>
              <a:t> of the </a:t>
            </a:r>
            <a:r>
              <a:rPr lang="en-US" dirty="0" smtClean="0"/>
              <a:t>VMware Horizon View Client.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 browser and go to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https://view.vpc.uconn.edu/</a:t>
            </a:r>
            <a:endParaRPr lang="en-US" dirty="0" smtClean="0"/>
          </a:p>
          <a:p>
            <a:r>
              <a:rPr lang="en-US" baseline="0" dirty="0" smtClean="0"/>
              <a:t>Click Install VMware Horizon View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the correct client for your device or operating system.</a:t>
            </a:r>
          </a:p>
          <a:p>
            <a:endParaRPr lang="en-US" dirty="0" smtClean="0"/>
          </a:p>
          <a:p>
            <a:r>
              <a:rPr lang="en-US" dirty="0" smtClean="0"/>
              <a:t>Click Download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Please do not download the client with the Local Mode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prompts</a:t>
            </a:r>
            <a:r>
              <a:rPr lang="en-US" baseline="0" dirty="0" smtClean="0"/>
              <a:t> in the screen captures.</a:t>
            </a:r>
          </a:p>
          <a:p>
            <a:endParaRPr lang="en-US" baseline="0" dirty="0" smtClean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 smtClean="0"/>
              <a:t>Save the Horizon Client file locally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 smtClean="0"/>
              <a:t>Locate the downloaded file and double click on it to begin installation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 to save all open files and close other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Customize</a:t>
            </a:r>
          </a:p>
          <a:p>
            <a:endParaRPr lang="en-US" dirty="0" smtClean="0"/>
          </a:p>
          <a:p>
            <a:r>
              <a:rPr lang="en-US" dirty="0" smtClean="0"/>
              <a:t>Click I Agree &amp; 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3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IPv4</a:t>
            </a:r>
          </a:p>
          <a:p>
            <a:endParaRPr lang="en-US" dirty="0" smtClean="0"/>
          </a:p>
          <a:p>
            <a:r>
              <a:rPr lang="en-US" dirty="0" smtClean="0"/>
              <a:t>Click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b="0" dirty="0" smtClean="0"/>
              <a:t>USB Redirection</a:t>
            </a:r>
          </a:p>
          <a:p>
            <a:endParaRPr lang="en-US" b="0" dirty="0" smtClean="0"/>
          </a:p>
          <a:p>
            <a:r>
              <a:rPr lang="en-US" b="1" u="sng" dirty="0" smtClean="0"/>
              <a:t>Deselect </a:t>
            </a:r>
            <a:r>
              <a:rPr lang="en-US" b="1" dirty="0" smtClean="0"/>
              <a:t> “</a:t>
            </a:r>
            <a:r>
              <a:rPr lang="en-US" dirty="0" smtClean="0"/>
              <a:t>Log in as Current user” to </a:t>
            </a:r>
          </a:p>
          <a:p>
            <a:endParaRPr lang="en-US" b="1" dirty="0" smtClean="0"/>
          </a:p>
          <a:p>
            <a:r>
              <a:rPr lang="en-US" b="1" dirty="0" smtClean="0"/>
              <a:t>It is Important to DISABLE</a:t>
            </a:r>
            <a:r>
              <a:rPr lang="en-US" dirty="0" smtClean="0"/>
              <a:t> this feature</a:t>
            </a:r>
          </a:p>
          <a:p>
            <a:endParaRPr lang="en-US" dirty="0" smtClean="0"/>
          </a:p>
          <a:p>
            <a:r>
              <a:rPr lang="en-US" b="0" dirty="0" smtClean="0"/>
              <a:t>Click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Default Horizon Connection Server enter </a:t>
            </a:r>
            <a:r>
              <a:rPr lang="en-US" b="1" dirty="0" smtClean="0"/>
              <a:t>view.vpc.uconn.edu</a:t>
            </a:r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baseline="0" dirty="0" smtClean="0"/>
              <a:t>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your desired for placing shortcuts.</a:t>
            </a:r>
          </a:p>
          <a:p>
            <a:r>
              <a:rPr lang="en-US" dirty="0" smtClean="0"/>
              <a:t>Click Next.</a:t>
            </a:r>
          </a:p>
          <a:p>
            <a:endParaRPr lang="en-US" dirty="0" smtClean="0"/>
          </a:p>
          <a:p>
            <a:r>
              <a:rPr lang="en-US" dirty="0" smtClean="0"/>
              <a:t>Click Install.</a:t>
            </a:r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baseline="0" dirty="0" smtClean="0"/>
              <a:t> Finished when the installer completes.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1228" y="4659082"/>
            <a:ext cx="7096627" cy="3811977"/>
          </a:xfrm>
        </p:spPr>
        <p:txBody>
          <a:bodyPr/>
          <a:lstStyle/>
          <a:p>
            <a:r>
              <a:rPr lang="en-US" dirty="0" smtClean="0"/>
              <a:t>Connecting to </a:t>
            </a:r>
            <a:r>
              <a:rPr lang="en-US" b="1" dirty="0" smtClean="0"/>
              <a:t>OPIM Virtual Desktop</a:t>
            </a:r>
          </a:p>
          <a:p>
            <a:r>
              <a:rPr lang="en-US" dirty="0" smtClean="0"/>
              <a:t>Locate</a:t>
            </a:r>
            <a:r>
              <a:rPr lang="en-US" baseline="0" dirty="0" smtClean="0"/>
              <a:t> the Horizon Client application icon and click on it</a:t>
            </a:r>
            <a:r>
              <a:rPr lang="en-US" dirty="0" smtClean="0"/>
              <a:t>.</a:t>
            </a:r>
          </a:p>
          <a:p>
            <a:pPr marL="173211" indent="-173211">
              <a:buFont typeface="Arial" panose="020B0604020202020204" pitchFamily="34" charset="0"/>
              <a:buChar char="•"/>
            </a:pPr>
            <a:r>
              <a:rPr lang="en-US" dirty="0" smtClean="0"/>
              <a:t> Click + New Server if “view.vpc.uconn.edu” is not listed. </a:t>
            </a:r>
          </a:p>
          <a:p>
            <a:pPr marL="173211" indent="-173211">
              <a:buFont typeface="Arial" panose="020B0604020202020204" pitchFamily="34" charset="0"/>
              <a:buChar char="•"/>
            </a:pPr>
            <a:r>
              <a:rPr lang="en-US" dirty="0" smtClean="0"/>
              <a:t>Leave box for “Log In” as current user </a:t>
            </a:r>
            <a:r>
              <a:rPr lang="en-US" b="1" dirty="0" smtClean="0">
                <a:solidFill>
                  <a:srgbClr val="FF0000"/>
                </a:solidFill>
              </a:rPr>
              <a:t>UNCHECKED </a:t>
            </a:r>
            <a:r>
              <a:rPr lang="en-US" b="0" dirty="0" smtClean="0">
                <a:solidFill>
                  <a:srgbClr val="FF0000"/>
                </a:solidFill>
              </a:rPr>
              <a:t>if you see</a:t>
            </a:r>
            <a:r>
              <a:rPr lang="en-US" b="0" baseline="0" dirty="0" smtClean="0">
                <a:solidFill>
                  <a:srgbClr val="FF0000"/>
                </a:solidFill>
              </a:rPr>
              <a:t> that option</a:t>
            </a:r>
            <a:r>
              <a:rPr lang="en-US" b="0" dirty="0" smtClean="0"/>
              <a:t>.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Click “Connect”. (Windows only)</a:t>
            </a:r>
          </a:p>
          <a:p>
            <a:pPr marL="173211" indent="-173211">
              <a:buFont typeface="Arial" panose="020B0604020202020204" pitchFamily="34" charset="0"/>
              <a:buChar char="•"/>
            </a:pPr>
            <a:r>
              <a:rPr lang="en-US" dirty="0" smtClean="0"/>
              <a:t>You</a:t>
            </a:r>
            <a:r>
              <a:rPr lang="en-US" baseline="0" dirty="0" smtClean="0"/>
              <a:t> will likely have completed these step from the previous slide. </a:t>
            </a:r>
          </a:p>
          <a:p>
            <a:pPr marL="656517" lvl="1" indent="-173211">
              <a:buFont typeface="Arial" panose="020B0604020202020204" pitchFamily="34" charset="0"/>
              <a:buChar char="•"/>
            </a:pPr>
            <a:r>
              <a:rPr lang="en-US" baseline="0" dirty="0" smtClean="0"/>
              <a:t>Click View.vpc.uconn.edu to start a desktop session.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Activation of your </a:t>
            </a:r>
            <a:r>
              <a:rPr lang="en-US" dirty="0" err="1" smtClean="0"/>
              <a:t>NetID</a:t>
            </a:r>
            <a:r>
              <a:rPr lang="en-US" dirty="0" smtClean="0"/>
              <a:t> is an important first step to using UCONN</a:t>
            </a:r>
            <a:r>
              <a:rPr lang="en-US" baseline="0" dirty="0" smtClean="0"/>
              <a:t> resources.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a browser and go to </a:t>
            </a:r>
            <a:r>
              <a:rPr lang="en-US" dirty="0" smtClean="0">
                <a:hlinkClick r:id="rId3"/>
              </a:rPr>
              <a:t>netid.uconn.edu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do not know your </a:t>
            </a:r>
            <a:r>
              <a:rPr lang="en-US" dirty="0" err="1" smtClean="0"/>
              <a:t>NetID</a:t>
            </a:r>
            <a:r>
              <a:rPr lang="en-US" dirty="0" smtClean="0"/>
              <a:t> click  </a:t>
            </a:r>
            <a:r>
              <a:rPr lang="en-US" dirty="0" err="1" smtClean="0"/>
              <a:t>NetID</a:t>
            </a:r>
            <a:r>
              <a:rPr lang="en-US" dirty="0" smtClean="0"/>
              <a:t> Tools then click “Find </a:t>
            </a:r>
            <a:r>
              <a:rPr lang="en-US" dirty="0" err="1" smtClean="0"/>
              <a:t>NetID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If you know</a:t>
            </a:r>
            <a:r>
              <a:rPr lang="en-US" baseline="0" dirty="0" smtClean="0"/>
              <a:t> </a:t>
            </a:r>
            <a:r>
              <a:rPr lang="en-US" dirty="0" smtClean="0"/>
              <a:t>your </a:t>
            </a:r>
            <a:r>
              <a:rPr lang="en-US" dirty="0" err="1" smtClean="0"/>
              <a:t>NetID</a:t>
            </a:r>
            <a:r>
              <a:rPr lang="en-US" dirty="0" smtClean="0"/>
              <a:t> click  “</a:t>
            </a:r>
            <a:r>
              <a:rPr lang="en-US" dirty="0" err="1" smtClean="0"/>
              <a:t>NetID</a:t>
            </a:r>
            <a:r>
              <a:rPr lang="en-US" dirty="0" smtClean="0"/>
              <a:t> Tools” then click “Activate </a:t>
            </a:r>
            <a:r>
              <a:rPr lang="en-US" dirty="0" err="1" smtClean="0"/>
              <a:t>NetID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defTabSz="923791">
              <a:defRPr/>
            </a:pPr>
            <a:r>
              <a:rPr lang="en-US" dirty="0" smtClean="0"/>
              <a:t>Your </a:t>
            </a:r>
            <a:r>
              <a:rPr lang="en-US" dirty="0" err="1" smtClean="0"/>
              <a:t>NetID</a:t>
            </a:r>
            <a:r>
              <a:rPr lang="en-US" dirty="0" smtClean="0"/>
              <a:t> is needed for wireless access and the (</a:t>
            </a:r>
            <a:r>
              <a:rPr lang="en-US" dirty="0" err="1" smtClean="0"/>
              <a:t>HuskyCT</a:t>
            </a:r>
            <a:r>
              <a:rPr lang="en-US" dirty="0" smtClean="0"/>
              <a:t>) learning portal</a:t>
            </a:r>
          </a:p>
          <a:p>
            <a:pPr defTabSz="923791">
              <a:defRPr/>
            </a:pPr>
            <a:endParaRPr lang="en-US" dirty="0" smtClean="0"/>
          </a:p>
          <a:p>
            <a:pPr defTabSz="923791"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you are on campus you might have to connect with an Ethernet patch cable</a:t>
            </a:r>
          </a:p>
          <a:p>
            <a:pPr defTabSz="9237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1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Signing into OPIM Virtual Desktop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Enter your </a:t>
            </a:r>
            <a:r>
              <a:rPr lang="en-US" dirty="0" err="1" smtClean="0"/>
              <a:t>NetID</a:t>
            </a:r>
            <a:r>
              <a:rPr lang="en-US" dirty="0" smtClean="0"/>
              <a:t> in the user name field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Enter your </a:t>
            </a:r>
            <a:r>
              <a:rPr lang="en-US" dirty="0" err="1" smtClean="0"/>
              <a:t>NetID</a:t>
            </a:r>
            <a:r>
              <a:rPr lang="en-US" dirty="0" smtClean="0"/>
              <a:t> password in the password field.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Make sure you select “UCONN” as the</a:t>
            </a:r>
            <a:r>
              <a:rPr lang="en-US" baseline="0" dirty="0" smtClean="0"/>
              <a:t> domain</a:t>
            </a:r>
            <a:endParaRPr lang="en-US" dirty="0" smtClean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Click Login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OPIM Virtual Desktop</a:t>
            </a:r>
            <a:r>
              <a:rPr lang="en-US" b="1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correct session. 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 smtClean="0"/>
              <a:t>It has your software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 smtClean="0"/>
              <a:t>Send us an email if you don’t see </a:t>
            </a:r>
            <a:r>
              <a:rPr lang="en-US" b="1" dirty="0" smtClean="0">
                <a:solidFill>
                  <a:srgbClr val="FF0000"/>
                </a:solidFill>
              </a:rPr>
              <a:t>OPIM Virtual Desktop </a:t>
            </a:r>
          </a:p>
          <a:p>
            <a:pPr marL="1121746" lvl="2" indent="-18124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Include your NETID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 smtClean="0"/>
              <a:t>Send emails to cbuckridge@business.uconn.edu,</a:t>
            </a:r>
            <a:r>
              <a:rPr lang="en-US" baseline="0" dirty="0" smtClean="0"/>
              <a:t> and czissis@business.uconn.edu</a:t>
            </a:r>
            <a:endParaRPr lang="en-US" dirty="0" smtClean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err="1" smtClean="0"/>
              <a:t>SkyBox</a:t>
            </a:r>
            <a:r>
              <a:rPr lang="en-US" dirty="0" smtClean="0"/>
              <a:t> does not have all MSBAPM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baseline="0" dirty="0" smtClean="0"/>
              <a:t>software is preinstalled.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aseline="0" dirty="0" smtClean="0"/>
              <a:t>S</a:t>
            </a:r>
            <a:r>
              <a:rPr lang="en-US" sz="1300" dirty="0" smtClean="0"/>
              <a:t>AS </a:t>
            </a:r>
            <a:r>
              <a:rPr lang="en-US" sz="1300" dirty="0"/>
              <a:t>9.4, Enterprise Miner 12.1,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JMP Pro </a:t>
            </a:r>
            <a:r>
              <a:rPr lang="en-US" sz="1300" dirty="0" smtClean="0"/>
              <a:t>12.1</a:t>
            </a:r>
            <a:endParaRPr lang="en-US" sz="1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Office 2013 Professional Plus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Access, Excel, Word, PowerPoint, Outlook, InfoPath, Project, Visio, OneNote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R, </a:t>
            </a:r>
            <a:r>
              <a:rPr lang="en-US" sz="1300" dirty="0" err="1"/>
              <a:t>Rexcel</a:t>
            </a:r>
            <a:endParaRPr lang="en-US" sz="1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 err="1"/>
              <a:t>RapidMiner</a:t>
            </a:r>
            <a:endParaRPr lang="en-US" sz="1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Oracle SQL Developer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Visual Studio </a:t>
            </a:r>
            <a:r>
              <a:rPr lang="en-US" sz="1300" dirty="0" smtClean="0"/>
              <a:t>Community</a:t>
            </a:r>
            <a:endParaRPr lang="en-US" sz="1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Tableau Desktop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SPSS Data </a:t>
            </a:r>
            <a:r>
              <a:rPr lang="en-US" sz="1300" dirty="0" smtClean="0"/>
              <a:t>Modeler Premium</a:t>
            </a:r>
            <a:endParaRPr lang="en-US" sz="1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And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2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OVD</a:t>
            </a:r>
            <a:r>
              <a:rPr lang="en-US" baseline="0" dirty="0" smtClean="0"/>
              <a:t> sessions terminate after 15 minutes of non-use</a:t>
            </a:r>
          </a:p>
          <a:p>
            <a:r>
              <a:rPr lang="en-US" baseline="0" dirty="0" smtClean="0"/>
              <a:t>Remember to save your work as you progress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Save to:</a:t>
            </a:r>
          </a:p>
          <a:p>
            <a:r>
              <a:rPr lang="en-US" baseline="0" dirty="0" smtClean="0"/>
              <a:t>UConn File Services (Start&gt;This Computer&gt; P:\)</a:t>
            </a:r>
          </a:p>
          <a:p>
            <a:r>
              <a:rPr lang="en-US" baseline="0" dirty="0" smtClean="0"/>
              <a:t>Or use a web client and upload your files to dropbox.com, Microsoft OneDrive, or Google Drive.</a:t>
            </a:r>
          </a:p>
          <a:p>
            <a:r>
              <a:rPr lang="en-US" baseline="0" dirty="0" smtClean="0"/>
              <a:t>Or to the local See the slide titled “</a:t>
            </a:r>
            <a:r>
              <a:rPr lang="en-US" dirty="0" smtClean="0"/>
              <a:t>Newer Feature - Saving Files Locally”</a:t>
            </a:r>
            <a:endParaRPr lang="en-US" baseline="0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 send your files to yourself as an email with attachments.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latest Windows</a:t>
            </a:r>
            <a:r>
              <a:rPr lang="en-US" baseline="0" dirty="0" smtClean="0"/>
              <a:t> version of the Horizon Client will create a share on your OVD session that maps to your local drive. This allows you to save data created in your session directly on the hard drive of your laptop.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prompted “Do you want to access your local files when using remote desktops and applications?” Click Allow.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9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Sessions may</a:t>
            </a:r>
            <a:r>
              <a:rPr lang="en-US" baseline="0" dirty="0" smtClean="0"/>
              <a:t> terminate unexpectedly if your laptop or device goes into sleep mode.</a:t>
            </a:r>
          </a:p>
          <a:p>
            <a:r>
              <a:rPr lang="en-US" baseline="0" dirty="0" smtClean="0"/>
              <a:t>Abnormal terminations can cause problems when trying to reconnect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Prevent your laptop from going to sleep</a:t>
            </a:r>
          </a:p>
          <a:p>
            <a:r>
              <a:rPr lang="en-US" baseline="0" dirty="0" smtClean="0"/>
              <a:t>	Bring a power adapter</a:t>
            </a:r>
          </a:p>
          <a:p>
            <a:r>
              <a:rPr lang="en-US" baseline="0" dirty="0" smtClean="0"/>
              <a:t>	Disable Sleep Mode when you close the laptop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important to terminate your session correctly. This will prevent sessions from being abandoned which require our intervention.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Save your work.</a:t>
            </a:r>
          </a:p>
          <a:p>
            <a:r>
              <a:rPr lang="en-US" baseline="0" dirty="0" smtClean="0"/>
              <a:t>While in an OVD session click on the Horizon Client Toolbar. Click </a:t>
            </a:r>
            <a:r>
              <a:rPr lang="en-US" b="1" baseline="0" dirty="0" smtClean="0"/>
              <a:t>Options</a:t>
            </a:r>
          </a:p>
          <a:p>
            <a:r>
              <a:rPr lang="en-US" baseline="0" dirty="0" smtClean="0"/>
              <a:t>Select the option to </a:t>
            </a:r>
            <a:r>
              <a:rPr lang="en-US" b="1" baseline="0" dirty="0" smtClean="0"/>
              <a:t>Disconnect and Log Off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While in an OVD session Click </a:t>
            </a:r>
            <a:r>
              <a:rPr lang="en-US" baseline="0" dirty="0" err="1" smtClean="0"/>
              <a:t>Widnows</a:t>
            </a:r>
            <a:r>
              <a:rPr lang="en-US" baseline="0" dirty="0" smtClean="0"/>
              <a:t> Start&gt; Select </a:t>
            </a:r>
            <a:r>
              <a:rPr lang="en-US" b="1" baseline="0" dirty="0" smtClean="0"/>
              <a:t>Log Off </a:t>
            </a:r>
            <a:r>
              <a:rPr lang="en-US" baseline="0" dirty="0" smtClean="0"/>
              <a:t>next to your use name).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power off your laptop.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Note: Don’t power off your laptop until you disconnect from OVD or you may have problems starting a new session.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3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you save data to UConn File Services (P:\) you can access that data by mapping that network share from other devices.</a:t>
            </a:r>
          </a:p>
          <a:p>
            <a:r>
              <a:rPr lang="en-US" baseline="0" dirty="0" smtClean="0"/>
              <a:t>http://fileserver.uconn.edu/students/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are not connected to a UConn Network you will have to start a Virtual Private Network Session following these instructions first. http://remoteaccess.uconn.edu/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4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NETID</a:t>
            </a:r>
            <a:r>
              <a:rPr lang="en-US" dirty="0" smtClean="0"/>
              <a:t> is needed to help you</a:t>
            </a:r>
          </a:p>
          <a:p>
            <a:endParaRPr lang="en-US" dirty="0" smtClean="0"/>
          </a:p>
          <a:p>
            <a:r>
              <a:rPr lang="en-US" dirty="0" smtClean="0"/>
              <a:t>Explain that you are in </a:t>
            </a:r>
            <a:r>
              <a:rPr lang="en-US" dirty="0" err="1" smtClean="0"/>
              <a:t>MSBAPM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 details</a:t>
            </a:r>
          </a:p>
          <a:p>
            <a:pPr lvl="1"/>
            <a:r>
              <a:rPr lang="en-US" dirty="0" smtClean="0"/>
              <a:t>Specific error messages</a:t>
            </a:r>
          </a:p>
          <a:p>
            <a:pPr lvl="1"/>
            <a:r>
              <a:rPr lang="en-US" dirty="0" smtClean="0"/>
              <a:t>Screen shots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8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followed the instructions</a:t>
            </a:r>
            <a:r>
              <a:rPr lang="en-US" baseline="0" dirty="0" smtClean="0"/>
              <a:t> and do not see OPIM Virtual Desktop as an available session please send an email with your </a:t>
            </a:r>
            <a:r>
              <a:rPr lang="en-US" baseline="0" dirty="0" err="1" smtClean="0"/>
              <a:t>NetID</a:t>
            </a:r>
            <a:r>
              <a:rPr lang="en-US" baseline="0" dirty="0" smtClean="0"/>
              <a:t>, and the MSBAPM Class you are taking.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UCONN-SECURE is available in Storrs and the GBLC. T</a:t>
            </a:r>
            <a:r>
              <a:rPr lang="en-US" baseline="0" dirty="0" smtClean="0"/>
              <a:t>o connect to UCONN-SECURE, a</a:t>
            </a:r>
            <a:r>
              <a:rPr lang="en-US" dirty="0" smtClean="0"/>
              <a:t>ntivirus protection is required (already included in Windows 8 and Windows 10) Macs and Windows PCs are now required to have antivirus software running and up to date.</a:t>
            </a:r>
          </a:p>
          <a:p>
            <a:endParaRPr lang="en-US" dirty="0" smtClean="0"/>
          </a:p>
          <a:p>
            <a:r>
              <a:rPr lang="en-US" dirty="0" smtClean="0"/>
              <a:t>Free antivirus software is available at http://antivirus.uconn.edu/student.html.</a:t>
            </a:r>
          </a:p>
          <a:p>
            <a:r>
              <a:rPr lang="en-US" dirty="0" smtClean="0"/>
              <a:t>Solutions may include:</a:t>
            </a:r>
            <a:r>
              <a:rPr lang="en-US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https://www.avira.com/en/avira-free-antivirus.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http://www.avg.com/us-en/homepage.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information is available here http://www.pcmag.com/article2/0,2817,2388652,00.asp.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77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of Business encourages</a:t>
            </a:r>
            <a:r>
              <a:rPr lang="en-US" baseline="0" dirty="0" smtClean="0"/>
              <a:t> you to understand hypervisor technologies. IF you are running Mac OSX VMware Fusion will act as a local hypervisor so you can install Windows and Office, and other available Windows software titles.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4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VMware products and services available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8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Windows ONLY versions</a:t>
            </a:r>
          </a:p>
          <a:p>
            <a:r>
              <a:rPr lang="en-US" dirty="0" smtClean="0"/>
              <a:t>Windows ONLY versions</a:t>
            </a:r>
          </a:p>
          <a:p>
            <a:r>
              <a:rPr lang="en-US" dirty="0" smtClean="0"/>
              <a:t>JMP Pro 11 (File Locker, links forthcoming)</a:t>
            </a:r>
          </a:p>
          <a:p>
            <a:r>
              <a:rPr lang="en-US" dirty="0" smtClean="0"/>
              <a:t>Rapid Miner 6 and Rapid Miner 5.3 (File Locker, links forthcoming)</a:t>
            </a:r>
          </a:p>
          <a:p>
            <a:r>
              <a:rPr lang="en-US" dirty="0" smtClean="0"/>
              <a:t>Tableau Desktop (File Locker, links forthcoming)</a:t>
            </a:r>
          </a:p>
          <a:p>
            <a:r>
              <a:rPr lang="en-US" dirty="0" err="1" smtClean="0"/>
              <a:t>NodeXL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Internet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Microsoft Excel 2010 or 2013</a:t>
            </a:r>
          </a:p>
          <a:p>
            <a:r>
              <a:rPr lang="en-US" dirty="0" smtClean="0"/>
              <a:t>R (</a:t>
            </a:r>
            <a:r>
              <a:rPr lang="en-US" dirty="0" smtClean="0">
                <a:hlinkClick r:id="rId4"/>
              </a:rPr>
              <a:t>Internet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RExcel (</a:t>
            </a:r>
            <a:r>
              <a:rPr lang="en-US" dirty="0" smtClean="0">
                <a:hlinkClick r:id="rId5"/>
              </a:rPr>
              <a:t>Internet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Excel 2010 or 2013, R, </a:t>
            </a:r>
            <a:r>
              <a:rPr lang="en-US" dirty="0" err="1" smtClean="0"/>
              <a:t>rscproxy</a:t>
            </a:r>
            <a:r>
              <a:rPr lang="en-US" dirty="0" smtClean="0"/>
              <a:t>, </a:t>
            </a:r>
            <a:r>
              <a:rPr lang="en-US" dirty="0" err="1" smtClean="0"/>
              <a:t>rcom</a:t>
            </a:r>
            <a:r>
              <a:rPr lang="en-US" dirty="0" smtClean="0"/>
              <a:t> with </a:t>
            </a:r>
            <a:r>
              <a:rPr lang="en-US" dirty="0" err="1" smtClean="0"/>
              <a:t>statconnDCOM</a:t>
            </a:r>
            <a:endParaRPr lang="en-US" dirty="0" smtClean="0"/>
          </a:p>
          <a:p>
            <a:r>
              <a:rPr lang="en-US" dirty="0" smtClean="0"/>
              <a:t>IBM SPSS Data Modeler (File Locker, links forthcoming)</a:t>
            </a:r>
          </a:p>
          <a:p>
            <a:r>
              <a:rPr lang="en-US" dirty="0" smtClean="0"/>
              <a:t>Office 2013, Windows 8.1 </a:t>
            </a:r>
            <a:r>
              <a:rPr lang="en-US" dirty="0" smtClean="0">
                <a:hlinkClick r:id="rId6"/>
              </a:rPr>
              <a:t>(</a:t>
            </a:r>
            <a:r>
              <a:rPr lang="en-US" dirty="0" err="1" smtClean="0">
                <a:hlinkClick r:id="rId6"/>
              </a:rPr>
              <a:t>OnTheHub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6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common OVD session issues can be corrected by 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Are you connected to UCONN-SECURE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 Ethernet instead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Have you updated to the LATEST version of the Horizon Client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https://view.vpc.uconn.edu/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Have you tried the web client? </a:t>
            </a:r>
            <a:r>
              <a:rPr lang="en-US" dirty="0" smtClean="0">
                <a:hlinkClick r:id="rId4"/>
              </a:rPr>
              <a:t>https://view.vpc.uconn.edu/portal/webclient/index.html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3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 web browser 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https://login.microsoftonline.com/</a:t>
            </a:r>
            <a:endParaRPr lang="en-US" dirty="0" smtClean="0"/>
          </a:p>
          <a:p>
            <a:r>
              <a:rPr lang="en-US" dirty="0" smtClean="0"/>
              <a:t>Use your </a:t>
            </a:r>
            <a:r>
              <a:rPr lang="en-US" b="1" dirty="0" smtClean="0"/>
              <a:t>firstname.lastname@biz.uconn.edu</a:t>
            </a:r>
          </a:p>
          <a:p>
            <a:r>
              <a:rPr lang="en-US" dirty="0" smtClean="0"/>
              <a:t>Password </a:t>
            </a:r>
            <a:r>
              <a:rPr lang="en-US" b="1" dirty="0" smtClean="0"/>
              <a:t>Letmein1!</a:t>
            </a:r>
          </a:p>
          <a:p>
            <a:r>
              <a:rPr lang="en-US" b="0" dirty="0" smtClean="0"/>
              <a:t>You </a:t>
            </a:r>
            <a:r>
              <a:rPr lang="en-US" b="1" dirty="0" smtClean="0"/>
              <a:t>MUST</a:t>
            </a:r>
            <a:r>
              <a:rPr lang="en-US" b="0" dirty="0" smtClean="0"/>
              <a:t> change</a:t>
            </a:r>
            <a:r>
              <a:rPr lang="en-US" b="0" baseline="0" dirty="0" smtClean="0"/>
              <a:t> your email at first login.</a:t>
            </a:r>
            <a:endParaRPr lang="en-US" b="0" dirty="0" smtClean="0"/>
          </a:p>
          <a:p>
            <a:r>
              <a:rPr lang="en-US" b="1" dirty="0" smtClean="0"/>
              <a:t>Change your password before adding the account to a phone or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2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Enter password provided by </a:t>
            </a:r>
            <a:r>
              <a:rPr lang="en-US" sz="1200" dirty="0" err="1" smtClean="0">
                <a:solidFill>
                  <a:schemeClr val="tx2"/>
                </a:solidFill>
              </a:rPr>
              <a:t>cbuckridge@business.uconn.edu</a:t>
            </a: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Provide a new password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Confirm your password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Click </a:t>
            </a:r>
            <a:r>
              <a:rPr lang="en-US" sz="1200" b="1" dirty="0" smtClean="0">
                <a:solidFill>
                  <a:schemeClr val="tx2"/>
                </a:solidFill>
              </a:rPr>
              <a:t>Update password and sign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7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If you have a long name it has been shortened to a single first name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Multiple last names are hyphenated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 Apostrophes, </a:t>
            </a:r>
            <a:r>
              <a:rPr lang="en-US" i="1" dirty="0" smtClean="0">
                <a:solidFill>
                  <a:schemeClr val="tx2"/>
                </a:solidFill>
              </a:rPr>
              <a:t>Example: Barnaby Rosencrantz </a:t>
            </a:r>
            <a:r>
              <a:rPr lang="en-US" i="1" dirty="0" err="1" smtClean="0">
                <a:solidFill>
                  <a:schemeClr val="tx2"/>
                </a:solidFill>
              </a:rPr>
              <a:t>Usansky_O’MalleyMarmaduke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</a:p>
          <a:p>
            <a:pPr marL="5715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Would be </a:t>
            </a:r>
            <a:r>
              <a:rPr lang="en-US" dirty="0" err="1" smtClean="0">
                <a:solidFill>
                  <a:schemeClr val="tx2"/>
                </a:solidFill>
              </a:rPr>
              <a:t>barnaby.usansky_omalley@biz.uconn.edu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7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may have to activate </a:t>
            </a:r>
            <a:r>
              <a:rPr lang="en-US" dirty="0" err="1" smtClean="0"/>
              <a:t>uconn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gmail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Open a web browser and go to </a:t>
            </a:r>
            <a:r>
              <a:rPr lang="en-US" dirty="0" smtClean="0">
                <a:hlinkClick r:id="rId3"/>
              </a:rPr>
              <a:t>http://g.uconn.edu/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Activate/Reset Password</a:t>
            </a:r>
          </a:p>
          <a:p>
            <a:endParaRPr lang="en-US" dirty="0" smtClean="0"/>
          </a:p>
          <a:p>
            <a:r>
              <a:rPr lang="en-US" dirty="0" smtClean="0"/>
              <a:t>Follow the prompts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1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Open a web browser </a:t>
            </a:r>
            <a:r>
              <a:rPr lang="en-US" sz="8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goto</a:t>
            </a: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https://accounts.google.com/</a:t>
            </a:r>
            <a:endParaRPr lang="en-US" sz="8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the Setting (gear) icon in the right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the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Forwarding and POP/IMAP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tab.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 the "Forwarding" section, click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Add a forwarding address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Enter your biz.uconn.edu email address to forward messages there.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Proceed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OK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verification message will be sent to that address. Click the verification link in that message.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Return to the Gmail settings page and refresh your browser.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Forward a copy of incoming mail to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Choose what you want to happen with the Gmail copy of your emails. We recommend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Keep Gmail's copy in the Inbox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alt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Save Changes</a:t>
            </a:r>
            <a:r>
              <a:rPr lang="en-US" alt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found </a:t>
            </a:r>
            <a:r>
              <a:rPr lang="en-US" altLang="en-US" sz="800" dirty="0" smtClean="0">
                <a:solidFill>
                  <a:schemeClr val="tx2"/>
                </a:solidFill>
              </a:rPr>
              <a:t>at the bottom of the page</a:t>
            </a:r>
            <a:endParaRPr lang="en-US" altLang="en-US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3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go to Microsoft</a:t>
            </a:r>
            <a:r>
              <a:rPr lang="en-US" baseline="0" dirty="0" smtClean="0"/>
              <a:t> Office365 Support page for information on configuring your favorite mail client or device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support.office.com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-us/article/Outlook-email-setup-6e27792a-9267-4aa4-8bb6-c84ef146101b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Open Outlook, when the </a:t>
            </a:r>
            <a:r>
              <a: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Auto Account Wizard</a:t>
            </a: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opens, choose </a:t>
            </a:r>
            <a:r>
              <a: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Next</a:t>
            </a:r>
          </a:p>
          <a:p>
            <a:pPr lvl="1"/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E-mail Accounts</a:t>
            </a: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page, choose </a:t>
            </a:r>
            <a:r>
              <a: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Add Account</a:t>
            </a: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US" alt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alt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Auto Account Setup</a:t>
            </a:r>
            <a:r>
              <a:rPr lang="en-US" alt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page, enter your name, email address, and password, and then choose </a:t>
            </a:r>
            <a:r>
              <a:rPr lang="en-US" alt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en-US" alt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US" alt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Choose </a:t>
            </a:r>
            <a:r>
              <a:rPr lang="en-US" alt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Finish</a:t>
            </a:r>
            <a:r>
              <a:rPr lang="en-US" alt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9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Windows 8 and 10 the</a:t>
            </a:r>
            <a:r>
              <a:rPr lang="en-US" baseline="0" dirty="0" smtClean="0"/>
              <a:t> wireless connectivity is easier.</a:t>
            </a:r>
            <a:endParaRPr lang="en-US" dirty="0" smtClean="0"/>
          </a:p>
          <a:p>
            <a:r>
              <a:rPr lang="en-US" dirty="0" smtClean="0"/>
              <a:t>Click on the </a:t>
            </a:r>
            <a:r>
              <a:rPr lang="en-US" dirty="0" err="1" smtClean="0"/>
              <a:t>Wifi</a:t>
            </a:r>
            <a:r>
              <a:rPr lang="en-US" dirty="0" smtClean="0"/>
              <a:t> Connection Icon.</a:t>
            </a:r>
          </a:p>
          <a:p>
            <a:r>
              <a:rPr lang="en-US" dirty="0" smtClean="0"/>
              <a:t>Click on UCONN-SECURE. This network is isolated from the GUEST network. It permits use of UCONN and School of Business Network Resources. GUEST does not.</a:t>
            </a:r>
          </a:p>
          <a:p>
            <a:endParaRPr lang="en-US" dirty="0"/>
          </a:p>
          <a:p>
            <a:r>
              <a:rPr lang="en-US" dirty="0" smtClean="0"/>
              <a:t>Enter your Activated </a:t>
            </a:r>
            <a:r>
              <a:rPr lang="en-US" dirty="0" err="1" smtClean="0"/>
              <a:t>NetID</a:t>
            </a:r>
            <a:r>
              <a:rPr lang="en-US" dirty="0" smtClean="0"/>
              <a:t> username.</a:t>
            </a:r>
          </a:p>
          <a:p>
            <a:r>
              <a:rPr lang="en-US" dirty="0" smtClean="0"/>
              <a:t>Enter your </a:t>
            </a:r>
            <a:r>
              <a:rPr lang="en-US" dirty="0" err="1" smtClean="0"/>
              <a:t>NetID</a:t>
            </a:r>
            <a:r>
              <a:rPr lang="en-US" dirty="0" smtClean="0"/>
              <a:t> password, Click OK.</a:t>
            </a:r>
          </a:p>
          <a:p>
            <a:endParaRPr lang="en-US" dirty="0"/>
          </a:p>
          <a:p>
            <a:r>
              <a:rPr lang="en-US" dirty="0" smtClean="0"/>
              <a:t>Accept the certificate. </a:t>
            </a:r>
          </a:p>
          <a:p>
            <a:endParaRPr lang="en-US" dirty="0"/>
          </a:p>
          <a:p>
            <a:r>
              <a:rPr lang="en-US" baseline="0" dirty="0" smtClean="0"/>
              <a:t>Connection details for all devices is here: http://wireless.uconn.edu/uconn-secure/.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15D4-6E66-4A4C-B378-615EA762D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provide your account</a:t>
            </a:r>
            <a:r>
              <a:rPr lang="en-US" baseline="0" dirty="0" smtClean="0"/>
              <a:t> credentials to anyone in an email, </a:t>
            </a:r>
            <a:r>
              <a:rPr lang="en-US" baseline="0" dirty="0" err="1" smtClean="0"/>
              <a:t>webform</a:t>
            </a:r>
            <a:r>
              <a:rPr lang="en-US" baseline="0" dirty="0" smtClean="0"/>
              <a:t> or through any other request.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requests for your username and password ARE FRAUDULENT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8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3000" b="1" dirty="0"/>
              <a:t>Questions:</a:t>
            </a:r>
          </a:p>
          <a:p>
            <a:pPr marL="362480" lvl="1" indent="-362480"/>
            <a:r>
              <a:rPr lang="en-US" dirty="0" smtClean="0">
                <a:hlinkClick r:id="rId3"/>
              </a:rPr>
              <a:t>cbuckridge@business.uconn.edu</a:t>
            </a:r>
            <a:endParaRPr lang="en-US" dirty="0" smtClean="0"/>
          </a:p>
          <a:p>
            <a:pPr marL="362480" lvl="1" indent="-362480"/>
            <a:endParaRPr lang="en-US" dirty="0" smtClean="0"/>
          </a:p>
          <a:p>
            <a:r>
              <a:rPr lang="en-US" b="1" dirty="0" smtClean="0"/>
              <a:t>Support:</a:t>
            </a:r>
            <a:endParaRPr lang="en-US" b="1" dirty="0" smtClean="0">
              <a:hlinkClick r:id="rId4"/>
            </a:endParaRPr>
          </a:p>
          <a:p>
            <a:pPr marL="483306" indent="-483306"/>
            <a:r>
              <a:rPr lang="en-US" dirty="0" smtClean="0">
                <a:hlinkClick r:id="rId4"/>
              </a:rPr>
              <a:t>Help@business.uconn.edu</a:t>
            </a:r>
            <a:endParaRPr lang="en-US" dirty="0" smtClean="0"/>
          </a:p>
          <a:p>
            <a:pPr marL="483306" indent="-483306"/>
            <a:r>
              <a:rPr lang="en-US" dirty="0" smtClean="0">
                <a:hlinkClick r:id="rId5"/>
              </a:rPr>
              <a:t>Huskytech@uconn.edu</a:t>
            </a:r>
            <a:endParaRPr lang="en-US" dirty="0" smtClean="0"/>
          </a:p>
          <a:p>
            <a:pPr marL="483306" indent="-483306"/>
            <a:endParaRPr lang="en-US" dirty="0" smtClean="0"/>
          </a:p>
          <a:p>
            <a:pPr marL="483306" indent="-483306"/>
            <a:r>
              <a:rPr lang="en-US" dirty="0" smtClean="0"/>
              <a:t>GBLC</a:t>
            </a:r>
            <a:r>
              <a:rPr lang="en-US" baseline="0" dirty="0" smtClean="0"/>
              <a:t> Room 203</a:t>
            </a:r>
          </a:p>
          <a:p>
            <a:pPr marL="483306" indent="-483306"/>
            <a:r>
              <a:rPr lang="en-US" dirty="0" smtClean="0"/>
              <a:t> -Sat</a:t>
            </a:r>
            <a:r>
              <a:rPr lang="en-US" baseline="0" dirty="0" smtClean="0"/>
              <a:t> 8 to 2</a:t>
            </a:r>
          </a:p>
          <a:p>
            <a:pPr marL="483306" indent="-483306"/>
            <a:r>
              <a:rPr lang="en-US" baseline="0" dirty="0" smtClean="0"/>
              <a:t> - Weekdays 9AM to 8PM</a:t>
            </a: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83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IT</a:t>
            </a:r>
            <a:r>
              <a:rPr lang="en-US" baseline="0" dirty="0" smtClean="0"/>
              <a:t> information specific to the School of Business please see our support portal https://help.business.uconn.edu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primary method to connect to UCONN resources will likely be through UCONN-SECURE while in Storrs,</a:t>
            </a:r>
            <a:r>
              <a:rPr lang="en-US" baseline="0" dirty="0" smtClean="0"/>
              <a:t> or at the GBLC.</a:t>
            </a:r>
            <a:endParaRPr lang="en-US" dirty="0" smtClean="0"/>
          </a:p>
          <a:p>
            <a:r>
              <a:rPr lang="en-US" dirty="0" smtClean="0"/>
              <a:t>Click the </a:t>
            </a:r>
            <a:r>
              <a:rPr lang="en-US" b="1" dirty="0" smtClean="0"/>
              <a:t>wireless icon</a:t>
            </a:r>
            <a:r>
              <a:rPr lang="en-US" dirty="0" smtClean="0"/>
              <a:t> in the notification bar.</a:t>
            </a:r>
          </a:p>
          <a:p>
            <a:pPr fontAlgn="ctr"/>
            <a:r>
              <a:rPr lang="en-US" dirty="0" smtClean="0"/>
              <a:t>Click "</a:t>
            </a:r>
            <a:r>
              <a:rPr lang="en-US" b="1" dirty="0" smtClean="0"/>
              <a:t>UCONN-SECURE</a:t>
            </a:r>
            <a:r>
              <a:rPr lang="en-US" dirty="0" smtClean="0"/>
              <a:t>“, then click "</a:t>
            </a:r>
            <a:r>
              <a:rPr lang="en-US" b="1" dirty="0" smtClean="0"/>
              <a:t>Connect</a:t>
            </a:r>
            <a:r>
              <a:rPr lang="en-US" dirty="0" smtClean="0"/>
              <a:t>“.</a:t>
            </a:r>
          </a:p>
          <a:p>
            <a:pPr fontAlgn="ctr"/>
            <a:r>
              <a:rPr lang="en-US" dirty="0" smtClean="0"/>
              <a:t>For "</a:t>
            </a:r>
            <a:r>
              <a:rPr lang="en-US" b="1" dirty="0" smtClean="0"/>
              <a:t>Username</a:t>
            </a:r>
            <a:r>
              <a:rPr lang="en-US" dirty="0" smtClean="0"/>
              <a:t>" type your </a:t>
            </a:r>
            <a:r>
              <a:rPr lang="en-US" b="1" dirty="0" err="1" smtClean="0"/>
              <a:t>NetID</a:t>
            </a:r>
            <a:r>
              <a:rPr lang="en-US" b="1" dirty="0" smtClean="0"/>
              <a:t>.</a:t>
            </a:r>
            <a:endParaRPr lang="en-US" dirty="0" smtClean="0"/>
          </a:p>
          <a:p>
            <a:pPr fontAlgn="ctr"/>
            <a:r>
              <a:rPr lang="en-US" dirty="0" smtClean="0"/>
              <a:t>For "</a:t>
            </a:r>
            <a:r>
              <a:rPr lang="en-US" b="1" dirty="0" smtClean="0"/>
              <a:t>Password</a:t>
            </a:r>
            <a:r>
              <a:rPr lang="en-US" dirty="0" smtClean="0"/>
              <a:t>" type your </a:t>
            </a:r>
            <a:r>
              <a:rPr lang="en-US" b="1" dirty="0" err="1" smtClean="0"/>
              <a:t>NetID</a:t>
            </a:r>
            <a:r>
              <a:rPr lang="en-US" dirty="0" smtClean="0"/>
              <a:t> password, click "</a:t>
            </a:r>
            <a:r>
              <a:rPr lang="en-US" b="1" dirty="0" smtClean="0"/>
              <a:t>OK</a:t>
            </a:r>
            <a:r>
              <a:rPr lang="en-US" dirty="0" smtClean="0"/>
              <a:t>“.</a:t>
            </a:r>
          </a:p>
          <a:p>
            <a:pPr fontAlgn="ctr"/>
            <a:r>
              <a:rPr lang="en-US" dirty="0" smtClean="0"/>
              <a:t>More information</a:t>
            </a:r>
            <a:r>
              <a:rPr lang="en-US" baseline="0" dirty="0" smtClean="0"/>
              <a:t> is available here: </a:t>
            </a:r>
            <a:r>
              <a:rPr lang="en-US" dirty="0" smtClean="0"/>
              <a:t>http://wireless.uconn.edu/uconn-secure/windows7.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Often Windows 7 </a:t>
            </a:r>
            <a:r>
              <a:rPr lang="en-US" dirty="0" err="1" smtClean="0"/>
              <a:t>Wifi</a:t>
            </a:r>
            <a:r>
              <a:rPr lang="en-US" baseline="0" dirty="0" smtClean="0"/>
              <a:t> connections have to be manually created to disable certificate verification and to change the MSCHAP settings to local PC credentials are not used for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authentication.</a:t>
            </a:r>
            <a:endParaRPr lang="en-US" dirty="0" smtClean="0"/>
          </a:p>
          <a:p>
            <a:pPr fontAlgn="ctr"/>
            <a:endParaRPr lang="en-US" dirty="0" smtClean="0"/>
          </a:p>
          <a:p>
            <a:pPr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Linux,</a:t>
            </a:r>
            <a:r>
              <a:rPr lang="en-US" baseline="0" dirty="0" smtClean="0"/>
              <a:t> </a:t>
            </a:r>
            <a:r>
              <a:rPr lang="en-US" dirty="0" smtClean="0"/>
              <a:t>Windows XP, or are</a:t>
            </a:r>
            <a:r>
              <a:rPr lang="en-US" baseline="0" dirty="0" smtClean="0"/>
              <a:t> having problems connecting to UCONN-SECURE please go to http://wireless.uconn.edu/uconn-secure/ for connectivity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best method of connecting to the School of Business network is to use</a:t>
            </a:r>
            <a:r>
              <a:rPr lang="en-US" baseline="0" dirty="0" smtClean="0"/>
              <a:t> an Ethernet patch cable</a:t>
            </a:r>
          </a:p>
          <a:p>
            <a:r>
              <a:rPr lang="en-US" baseline="0" dirty="0" smtClean="0"/>
              <a:t>-Ethernet has significantly faster throughput.</a:t>
            </a:r>
          </a:p>
          <a:p>
            <a:r>
              <a:rPr lang="en-US" baseline="0" dirty="0" smtClean="0"/>
              <a:t>-Ethernet is more stable</a:t>
            </a:r>
          </a:p>
          <a:p>
            <a:r>
              <a:rPr lang="en-US" baseline="0" dirty="0" smtClean="0"/>
              <a:t>-There is no authentication needed to connect using Ethernet at the GBLC.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Ethernet patch cables are available online</a:t>
            </a:r>
            <a:r>
              <a:rPr lang="en-US" baseline="0" dirty="0" smtClean="0"/>
              <a:t> for $3.00 to $10.00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an </a:t>
            </a:r>
            <a:r>
              <a:rPr lang="en-US" baseline="0" dirty="0" err="1" smtClean="0"/>
              <a:t>ultrabook</a:t>
            </a:r>
            <a:r>
              <a:rPr lang="en-US" baseline="0" dirty="0" smtClean="0"/>
              <a:t> without an Ethernet jack you can use a USB to Ethernet adapter.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adapters range in price from $7.00 to $19.00. Verify that the adapter supports your OS.</a:t>
            </a:r>
          </a:p>
          <a:p>
            <a:r>
              <a:rPr lang="en-US" baseline="0" dirty="0" smtClean="0"/>
              <a:t>If your Laptop has USB 3.0 it is best to get one that is USB 3.0.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2CB8-DEB1-4A6C-B080-3912925AFF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software you need for </a:t>
            </a:r>
            <a:r>
              <a:rPr lang="en-US" dirty="0" err="1" smtClean="0"/>
              <a:t>MSBAPM</a:t>
            </a:r>
            <a:r>
              <a:rPr lang="en-US" baseline="0" dirty="0" smtClean="0"/>
              <a:t> classes can be accessed with a single download from the web.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OPIM Virtual Desktop is your connection to a desktop in the cloud. A lab computer that is accessible from the Internet (Check with your Network Administrator if you are behind a corporate firewall. PCoIP protocols are required.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latest version of the VMware View client is required.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BEA-B1F6-4E2E-A07E-0E5623285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School of Business ITS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229600" cy="735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School of Business ITS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23"/>
            <a:ext cx="8229600" cy="735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2149"/>
            <a:ext cx="4038600" cy="2632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2149"/>
            <a:ext cx="4038600" cy="2632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School of Business ITS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735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413" y="1962150"/>
            <a:ext cx="5276703" cy="2632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2150"/>
            <a:ext cx="3008313" cy="2632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73199"/>
            <a:ext cx="8229600" cy="735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2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3950"/>
            <a:ext cx="5486400" cy="2407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C2A-EBD4-4953-B5FF-0F3B42895E00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7191-3F7C-4479-B12A-BFEE58979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1551"/>
            <a:ext cx="8229600" cy="73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1650"/>
            <a:ext cx="8229600" cy="274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9C2A-EBD4-4953-B5FF-0F3B42895E00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School of Business ITS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7191-3F7C-4479-B12A-BFEE589794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vpc.uconn.edu/" TargetMode="External"/><Relationship Id="rId4" Type="http://schemas.openxmlformats.org/officeDocument/2006/relationships/image" Target="../media/image2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id.uconn.edu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rver.uconn.edu/students/" TargetMode="External"/><Relationship Id="rId4" Type="http://schemas.openxmlformats.org/officeDocument/2006/relationships/hyperlink" Target="https://www.dropbox.com/" TargetMode="External"/><Relationship Id="rId5" Type="http://schemas.openxmlformats.org/officeDocument/2006/relationships/hyperlink" Target="https://skydrive.live.com/" TargetMode="External"/><Relationship Id="rId6" Type="http://schemas.openxmlformats.org/officeDocument/2006/relationships/hyperlink" Target="https://drive.google.com/start" TargetMode="External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erver.uconn.edu/students/" TargetMode="External"/><Relationship Id="rId4" Type="http://schemas.openxmlformats.org/officeDocument/2006/relationships/hyperlink" Target="https://netid.uconn.edu/NetIDHome/" TargetMode="External"/><Relationship Id="rId5" Type="http://schemas.openxmlformats.org/officeDocument/2006/relationships/hyperlink" Target="https://vpn.uconn.edu/" TargetMode="External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buckridge@business.uconn.edu" TargetMode="External"/><Relationship Id="rId4" Type="http://schemas.openxmlformats.org/officeDocument/2006/relationships/hyperlink" Target="mailto:czissis@business.uconn.edu" TargetMode="External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.uconn.edu/connected/uconn-secure.html" TargetMode="External"/><Relationship Id="rId4" Type="http://schemas.openxmlformats.org/officeDocument/2006/relationships/hyperlink" Target="http://antivirus.uconn.edu/student.html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5.onthehub.com/WebStore/OfferingDetails.aspx?o=afa21f8c-122f-e511-940e-b8ca3a5db7a1&amp;ws=dfff7362-cf77-e311-93f9-b8ca3a5db7a1&amp;vsro=8" TargetMode="External"/><Relationship Id="rId4" Type="http://schemas.openxmlformats.org/officeDocument/2006/relationships/hyperlink" Target="https://e5.onthehub.com/WebStore/Support/RequestCustomerSupport.aspx?src=3&amp;ws=dfff7362-cf77-e311-93f9-b8ca3a5db7a1&amp;vsro=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4" Type="http://schemas.openxmlformats.org/officeDocument/2006/relationships/hyperlink" Target="http://cran.fhcrc.org/" TargetMode="External"/><Relationship Id="rId5" Type="http://schemas.openxmlformats.org/officeDocument/2006/relationships/hyperlink" Target="http://rcom.univie.ac.at/download.html" TargetMode="External"/><Relationship Id="rId6" Type="http://schemas.openxmlformats.org/officeDocument/2006/relationships/hyperlink" Target="http://cran.r-project.org/web/packages/rscproxy/index.html" TargetMode="External"/><Relationship Id="rId7" Type="http://schemas.openxmlformats.org/officeDocument/2006/relationships/hyperlink" Target="http://rcom.univie.ac.at/download/current/2.15.1/rcom_2.3-1.zip" TargetMode="External"/><Relationship Id="rId8" Type="http://schemas.openxmlformats.org/officeDocument/2006/relationships/hyperlink" Target="http://rcom.univie.ac.at/download/current/statconnDCOM3.6-0B1_Noncommercial.exe" TargetMode="External"/><Relationship Id="rId9" Type="http://schemas.openxmlformats.org/officeDocument/2006/relationships/hyperlink" Target="http://www.oracle.com/technetwork/developer-tools/sql-developer/downloads/index.html" TargetMode="External"/><Relationship Id="rId10" Type="http://schemas.openxmlformats.org/officeDocument/2006/relationships/hyperlink" Target="https://www.visualstudio.com/en-us/products/visual-studio-community-vs.aspx" TargetMode="External"/><Relationship Id="rId11" Type="http://schemas.openxmlformats.org/officeDocument/2006/relationships/hyperlink" Target="http://e5.onthehub.com/WebStore/ProductsByMajorVersionList.aspx?cmi_mnuMain=df783b53-081b-de11-9c12-0030485a8df0&amp;ws=e4199fa0-359b-df11-ad8b-0030487d889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vpc.uconn.edu/" TargetMode="External"/><Relationship Id="rId4" Type="http://schemas.openxmlformats.org/officeDocument/2006/relationships/hyperlink" Target="https://view.vpc.uconn.edu/portal/webclient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login.microsoftonline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.uconn.edu/" TargetMode="External"/><Relationship Id="rId4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" TargetMode="External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goo.gl/yU9Hs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buckridge@business.uconn.edu" TargetMode="External"/><Relationship Id="rId4" Type="http://schemas.openxmlformats.org/officeDocument/2006/relationships/hyperlink" Target="mailto:czissis@business.uconn.edu" TargetMode="External"/><Relationship Id="rId5" Type="http://schemas.openxmlformats.org/officeDocument/2006/relationships/hyperlink" Target="mailto:Help@business.uconn.edu" TargetMode="External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business.uconn.edu/" TargetMode="External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wireless.uconn.edu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614" y="1264024"/>
            <a:ext cx="6858000" cy="716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16573"/>
            <a:ext cx="8229600" cy="15627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School of Business Information Technology Services </a:t>
            </a:r>
          </a:p>
          <a:p>
            <a:r>
              <a:rPr lang="en-US" b="1" dirty="0" smtClean="0"/>
              <a:t>*Chris Buckridge, *Chris Zissis, Chris Hewitt, Chris Forte</a:t>
            </a:r>
          </a:p>
          <a:p>
            <a:endParaRPr lang="en-US" b="1" dirty="0" smtClean="0"/>
          </a:p>
          <a:p>
            <a:r>
              <a:rPr lang="en-US" b="1" dirty="0" smtClean="0"/>
              <a:t>*Provide Support for OPIM Virtual Desktop (OVD)</a:t>
            </a:r>
          </a:p>
          <a:p>
            <a:pPr algn="l"/>
            <a:endParaRPr lang="en-US" b="1" dirty="0" smtClean="0"/>
          </a:p>
          <a:p>
            <a:endParaRPr lang="en-US" dirty="0"/>
          </a:p>
        </p:txBody>
      </p:sp>
      <p:pic>
        <p:nvPicPr>
          <p:cNvPr id="7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325290"/>
            <a:ext cx="5200650" cy="49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279" y="1194529"/>
            <a:ext cx="8386996" cy="735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Needed?	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13256" y="2134988"/>
            <a:ext cx="6621905" cy="13856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A Laptop, Desktop, or Tablet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Windows XP+, Mac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OSX10.6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+, Linux,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iOS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or Android OS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The LATEST VMware Horizon View Client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3867150"/>
            <a:ext cx="4786940" cy="838226"/>
            <a:chOff x="3473140" y="3778138"/>
            <a:chExt cx="4786940" cy="838226"/>
          </a:xfrm>
        </p:grpSpPr>
        <p:pic>
          <p:nvPicPr>
            <p:cNvPr id="7" name="Picture 8" descr="https://encrypted-tbn1.google.com/images?q=tbn:ANd9GcQNP4Lk_F5QPIpZdsngz3l9QUQLXkweJ155MIq1nAMQM7NneE6T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56592"/>
              <a:ext cx="685800" cy="685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14" descr="http://images.apple.com/iphone/ios/images/ios_tit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853544"/>
              <a:ext cx="1067764" cy="685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" name="Picture 20" descr="http://www.androidpokersites.com/wp-content/uploads/2012/02/android-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856592"/>
              <a:ext cx="1097280" cy="685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28" name="Picture 4" descr="How to update Windows 8 to Windows 8.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4" r="25094"/>
            <a:stretch/>
          </p:blipFill>
          <p:spPr bwMode="auto">
            <a:xfrm>
              <a:off x="3473140" y="3853544"/>
              <a:ext cx="762000" cy="76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OS X Yosemite - Official Icons P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64" y="3778138"/>
              <a:ext cx="836612" cy="83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815855"/>
            <a:ext cx="914400" cy="17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350"/>
            <a:ext cx="8534400" cy="735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Downloading VMware Horizon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56331"/>
            <a:ext cx="5867400" cy="168821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https://view.vpc.uconn.edu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Click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Install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Horizon Client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793" y="2419350"/>
            <a:ext cx="2243907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Select the View Client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62149"/>
            <a:ext cx="3429000" cy="265168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Choose the correct client for your device or operating system (Window 64-bit).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Click Go to Downloads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Download the client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885950"/>
            <a:ext cx="4572000" cy="1924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00448"/>
            <a:ext cx="3752850" cy="98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96958"/>
            <a:ext cx="8534400" cy="735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 prompts for client installation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5597" y="4118793"/>
            <a:ext cx="5790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10000"/>
                  </a:schemeClr>
                </a:solidFill>
              </a:rPr>
              <a:t>Save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7565" y="4268834"/>
            <a:ext cx="1040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10000"/>
                  </a:schemeClr>
                </a:solidFill>
              </a:rPr>
              <a:t>Start install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25014"/>
            <a:ext cx="2514600" cy="117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47950"/>
            <a:ext cx="2514600" cy="13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Follow prompts for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47927"/>
            <a:ext cx="4619625" cy="274320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Customize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I Agree &amp; Install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85950"/>
            <a:ext cx="3657600" cy="28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305800" cy="735806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 prompts for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372"/>
            <a:ext cx="4000500" cy="274320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Select </a:t>
            </a:r>
            <a:r>
              <a:rPr lang="en-US" b="1" dirty="0" smtClean="0">
                <a:solidFill>
                  <a:schemeClr val="tx2"/>
                </a:solidFill>
              </a:rPr>
              <a:t>IPv4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Next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914394"/>
            <a:ext cx="3657600" cy="28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305800" cy="735806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 prompts for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0" y="1771650"/>
            <a:ext cx="5105400" cy="30099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 </a:t>
            </a:r>
            <a:r>
              <a:rPr lang="en-US" b="1" dirty="0" smtClean="0">
                <a:solidFill>
                  <a:schemeClr val="tx2"/>
                </a:solidFill>
              </a:rPr>
              <a:t>USB Redirection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Deselect </a:t>
            </a:r>
            <a:r>
              <a:rPr lang="en-US" b="1" dirty="0" smtClean="0">
                <a:solidFill>
                  <a:schemeClr val="tx2"/>
                </a:solidFill>
              </a:rPr>
              <a:t> “</a:t>
            </a:r>
            <a:r>
              <a:rPr lang="en-US" dirty="0" smtClean="0">
                <a:solidFill>
                  <a:schemeClr val="tx2"/>
                </a:solidFill>
              </a:rPr>
              <a:t>Log in as Current user” to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It is Important to DISABLE</a:t>
            </a:r>
            <a:r>
              <a:rPr lang="en-US" dirty="0" smtClean="0">
                <a:solidFill>
                  <a:schemeClr val="tx2"/>
                </a:solidFill>
              </a:rPr>
              <a:t> this feature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Next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43022"/>
            <a:ext cx="3657600" cy="2867156"/>
          </a:xfrm>
          <a:prstGeom prst="rect">
            <a:avLst/>
          </a:prstGeom>
        </p:spPr>
      </p:pic>
      <p:pic>
        <p:nvPicPr>
          <p:cNvPr id="2054" name="Picture 6" descr="http://www.clker.com/cliparts/a/6/e/8/119498563188281957tasto_8_architetto_franc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75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Connection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5950"/>
            <a:ext cx="4876800" cy="276892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Enter </a:t>
            </a:r>
            <a:r>
              <a:rPr lang="en-US" b="1" dirty="0" smtClean="0">
                <a:solidFill>
                  <a:schemeClr val="tx2"/>
                </a:solidFill>
              </a:rPr>
              <a:t>view.vpc.uconn.edu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Next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87718"/>
            <a:ext cx="3657600" cy="28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382000" cy="735806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 prompts for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266950"/>
            <a:ext cx="3352800" cy="22479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Next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Install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</a:t>
            </a:r>
            <a:r>
              <a:rPr lang="en-US" b="1" dirty="0" smtClean="0">
                <a:solidFill>
                  <a:schemeClr val="tx2"/>
                </a:solidFill>
              </a:rPr>
              <a:t>Finished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prompted restart your PC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6454"/>
            <a:ext cx="2743202" cy="215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2" y="2647950"/>
            <a:ext cx="2743200" cy="21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5844"/>
            <a:ext cx="8534400" cy="73580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Connecting to OPIM Virtual Desktop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38350"/>
            <a:ext cx="4386388" cy="26732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Start Horizon Client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Windows Start, Type VMware Horizon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Click on the icon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Click on view.vpc.uconn.edu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h6.ggpht.com/JDZi7IY3UZ8QCG5AHSiOl6Zlv4cU9uOVFgaaJ4LBt6TTsGOuDPyK6JeMLzF8JFD2hw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165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49" y="2952750"/>
            <a:ext cx="3162463" cy="1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95350"/>
            <a:ext cx="4115847" cy="994172"/>
          </a:xfrm>
        </p:spPr>
        <p:txBody>
          <a:bodyPr/>
          <a:lstStyle/>
          <a:p>
            <a:pPr algn="ctr"/>
            <a:r>
              <a:rPr lang="en-US" dirty="0" err="1" smtClean="0"/>
              <a:t>NetID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26" y="2114550"/>
            <a:ext cx="43434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Activate your </a:t>
            </a:r>
            <a:r>
              <a:rPr lang="en-US" dirty="0" err="1" smtClean="0">
                <a:solidFill>
                  <a:schemeClr val="tx1">
                    <a:lumMod val="25000"/>
                  </a:schemeClr>
                </a:solidFill>
              </a:rPr>
              <a:t>NetID</a:t>
            </a:r>
            <a:endParaRPr lang="en-US" dirty="0" smtClean="0">
              <a:solidFill>
                <a:schemeClr val="tx1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25000"/>
                  </a:schemeClr>
                </a:solidFill>
                <a:hlinkClick r:id="rId3"/>
              </a:rPr>
              <a:t>netid.uconn.edu </a:t>
            </a:r>
            <a:endParaRPr lang="en-US" dirty="0" smtClean="0">
              <a:solidFill>
                <a:schemeClr val="tx1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If you do not know your </a:t>
            </a:r>
            <a:r>
              <a:rPr lang="en-US" dirty="0" err="1" smtClean="0">
                <a:solidFill>
                  <a:schemeClr val="tx1">
                    <a:lumMod val="25000"/>
                  </a:schemeClr>
                </a:solidFill>
              </a:rPr>
              <a:t>NetID</a:t>
            </a: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    click “Find </a:t>
            </a:r>
            <a:r>
              <a:rPr lang="en-US" dirty="0" err="1" smtClean="0">
                <a:solidFill>
                  <a:schemeClr val="tx1">
                    <a:lumMod val="25000"/>
                  </a:schemeClr>
                </a:solidFill>
              </a:rPr>
              <a:t>NetID</a:t>
            </a: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”</a:t>
            </a:r>
          </a:p>
          <a:p>
            <a:r>
              <a:rPr lang="en-US" dirty="0" err="1" smtClean="0">
                <a:solidFill>
                  <a:schemeClr val="tx1">
                    <a:lumMod val="25000"/>
                  </a:schemeClr>
                </a:solidFill>
              </a:rPr>
              <a:t>NetID</a:t>
            </a: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 is needed for wireless access and the learning portal (</a:t>
            </a:r>
            <a:r>
              <a:rPr lang="en-US" dirty="0" err="1" smtClean="0">
                <a:solidFill>
                  <a:schemeClr val="tx1">
                    <a:lumMod val="25000"/>
                  </a:schemeClr>
                </a:solidFill>
              </a:rPr>
              <a:t>HuskyCT</a:t>
            </a:r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805" y="1521560"/>
            <a:ext cx="3586163" cy="270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63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534400" cy="735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Signing </a:t>
            </a:r>
            <a:r>
              <a:rPr lang="en-US" dirty="0" smtClean="0"/>
              <a:t>into OPIM </a:t>
            </a:r>
            <a:r>
              <a:rPr lang="en-US" dirty="0"/>
              <a:t>Virtual Desktop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68" y="2266579"/>
            <a:ext cx="3416438" cy="245669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Enter your 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NetID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Enter your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NetID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password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Make sure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domain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is “UCONN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Click Login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819" y="2035651"/>
            <a:ext cx="4265946" cy="27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Choosing the right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84" y="2266579"/>
            <a:ext cx="4711706" cy="24230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OPIM Virtual Desktop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is the correct session. </a:t>
            </a:r>
          </a:p>
          <a:p>
            <a:pPr lvl="1"/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It has your software</a:t>
            </a:r>
          </a:p>
          <a:p>
            <a:pPr lvl="1"/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Send us an email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with your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NetID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if you don’t see OPIM Virtual Desktop</a:t>
            </a:r>
          </a:p>
          <a:p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SkyBox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does not have your 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78" y="2394595"/>
            <a:ext cx="2605222" cy="21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89" y="882279"/>
            <a:ext cx="7886700" cy="994172"/>
          </a:xfrm>
        </p:spPr>
        <p:txBody>
          <a:bodyPr/>
          <a:lstStyle/>
          <a:p>
            <a:r>
              <a:rPr lang="en-US" dirty="0" smtClean="0"/>
              <a:t>OVD Available Software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840" y="1873730"/>
            <a:ext cx="4350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SAS 9.4, Enterprise Miner 12.1,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JMP Pro </a:t>
            </a:r>
            <a:r>
              <a:rPr lang="en-US" sz="1600" b="1" dirty="0" smtClean="0">
                <a:solidFill>
                  <a:schemeClr val="tx1">
                    <a:lumMod val="10000"/>
                  </a:schemeClr>
                </a:solidFill>
              </a:rPr>
              <a:t>12.01</a:t>
            </a:r>
            <a:endParaRPr lang="en-US" sz="1600" b="1" dirty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Office 2013 Professional Plus</a:t>
            </a:r>
          </a:p>
          <a:p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Access, Excel, Word, PowerPoint, Outlook, InfoPath, Project, Visio, OneNote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R, RExcel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10000"/>
                  </a:schemeClr>
                </a:solidFill>
              </a:rPr>
              <a:t>RapidMiner</a:t>
            </a:r>
            <a:endParaRPr lang="en-US" sz="1600" b="1" dirty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Oracle SQL Developer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Visual Studio 2013 Premium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Tableau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</a:rPr>
              <a:t>SPSS Data </a:t>
            </a:r>
            <a:r>
              <a:rPr lang="en-US" sz="1600" b="1" dirty="0" smtClean="0">
                <a:solidFill>
                  <a:schemeClr val="tx1">
                    <a:lumMod val="10000"/>
                  </a:schemeClr>
                </a:solidFill>
              </a:rPr>
              <a:t>Modeler Premium 18</a:t>
            </a:r>
            <a:endParaRPr lang="en-US" sz="2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73730"/>
            <a:ext cx="3293465" cy="295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43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OVD Sessions &amp;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38350"/>
            <a:ext cx="5486400" cy="281940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Sessions close after 15 minutes of nonuse</a:t>
            </a:r>
          </a:p>
          <a:p>
            <a:r>
              <a:rPr lang="en-US" dirty="0">
                <a:solidFill>
                  <a:schemeClr val="tx2"/>
                </a:solidFill>
              </a:rPr>
              <a:t>Save as you go </a:t>
            </a: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UCONN File Services</a:t>
            </a:r>
            <a:r>
              <a:rPr lang="en-US" dirty="0">
                <a:solidFill>
                  <a:schemeClr val="tx2"/>
                </a:solidFill>
              </a:rPr>
              <a:t> (P:\)</a:t>
            </a:r>
          </a:p>
          <a:p>
            <a:r>
              <a:rPr lang="en-US" dirty="0">
                <a:solidFill>
                  <a:schemeClr val="tx2"/>
                </a:solidFill>
                <a:hlinkClick r:id="rId4"/>
              </a:rPr>
              <a:t>Web browser interface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4"/>
              </a:rPr>
              <a:t>Dropbox.com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hlinkClick r:id="rId5"/>
              </a:rPr>
              <a:t>OneDrive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  <a:hlinkClick r:id="rId6"/>
              </a:rPr>
              <a:t>Google </a:t>
            </a:r>
            <a:r>
              <a:rPr lang="en-US" dirty="0" smtClean="0">
                <a:solidFill>
                  <a:schemeClr val="tx2"/>
                </a:solidFill>
                <a:hlinkClick r:id="rId6"/>
              </a:rPr>
              <a:t>Drive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Send data in an email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USB Redirect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www.saveyourdata.info/images/clou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8350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5844"/>
            <a:ext cx="8610600" cy="735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Newer Feature - Saving Files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574"/>
            <a:ext cx="3886200" cy="27432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Allow</a:t>
            </a:r>
            <a:r>
              <a:rPr lang="en-US" dirty="0" smtClean="0">
                <a:solidFill>
                  <a:schemeClr val="tx2"/>
                </a:solidFill>
              </a:rPr>
              <a:t> Access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 OVD click Windows Start and “This PC”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933574"/>
            <a:ext cx="443865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4026693"/>
            <a:ext cx="25050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Laptop Sleep Mode is BAD!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2743201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Session disconnects abruptly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Problems reconnecting to OVD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Bring a power adapter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Disable sleep when laptop is closed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Terminate OVD sessions properly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1943100"/>
            <a:ext cx="3358835" cy="2743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71650"/>
            <a:ext cx="4495800" cy="316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2"/>
                </a:solidFill>
              </a:rPr>
              <a:t>Save your 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Click Horizon’s, Option icon on the tool bar and select Disconnect and Log Off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Or In OVD click Start and </a:t>
            </a:r>
            <a:r>
              <a:rPr lang="en-US" b="1" dirty="0" smtClean="0">
                <a:solidFill>
                  <a:schemeClr val="tx2"/>
                </a:solidFill>
              </a:rPr>
              <a:t>Log Off </a:t>
            </a:r>
            <a:r>
              <a:rPr lang="en-US" i="1" dirty="0" smtClean="0">
                <a:solidFill>
                  <a:schemeClr val="tx2"/>
                </a:solidFill>
              </a:rPr>
              <a:t>user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Then power off laptop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973"/>
            <a:ext cx="9067800" cy="73580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Data IS NOT SAVED </a:t>
            </a:r>
            <a:br>
              <a:rPr lang="en-US" sz="3600" dirty="0" smtClean="0"/>
            </a:br>
            <a:r>
              <a:rPr lang="en-US" sz="3600" dirty="0" smtClean="0"/>
              <a:t>BETWEEN SESSIONS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66950"/>
            <a:ext cx="6019800" cy="28765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Accessing Student Files from home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3"/>
              </a:rPr>
              <a:t>http://fileserver.uconn.edu/students/ 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Student Home Directory (P:\)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10 Gigabytes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(GB) Private Storage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Accessed via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NetID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Files are secured behind UConn’s Firewalls. 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5"/>
              </a:rPr>
              <a:t>Virtual Private Network Session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is required while off campus	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" name="Picture 2" descr="http://www.jagatreview.com/wp-content/uploads/2010/12/save-data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13" y="2724150"/>
            <a:ext cx="2549387" cy="25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5" y="985497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Support Tips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62" y="2056826"/>
            <a:ext cx="4114800" cy="27872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Your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NETID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is needed to help you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Explain that you are using School of Business OPIM Virtual Desktop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Provide details</a:t>
            </a:r>
          </a:p>
          <a:p>
            <a:pPr lvl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Specific error messages</a:t>
            </a:r>
          </a:p>
          <a:p>
            <a:pPr lvl="1"/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Screen shots help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645" y="3450431"/>
            <a:ext cx="4579144" cy="1493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199" y="1704470"/>
            <a:ext cx="1806317" cy="14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102" y="2402859"/>
            <a:ext cx="4126231" cy="48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19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Not Have OPIM Virtual 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58684"/>
            <a:ext cx="4953000" cy="242308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If you don’t have the OPIM OVD session</a:t>
            </a:r>
          </a:p>
          <a:p>
            <a:pPr marL="57150" indent="0">
              <a:buNone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Send email to: </a:t>
            </a: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  <a:hlinkClick r:id="rId3"/>
              </a:rPr>
              <a:t>cbuckridge@business.uconn.edu</a:t>
            </a:r>
            <a:endParaRPr lang="en-US" sz="2600" dirty="0">
              <a:solidFill>
                <a:schemeClr val="tx1">
                  <a:lumMod val="10000"/>
                </a:schemeClr>
              </a:solidFill>
            </a:endParaRPr>
          </a:p>
          <a:p>
            <a:pPr marL="57150" indent="0">
              <a:buNone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czissis@business.uconn.edu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495550"/>
            <a:ext cx="3433939" cy="163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30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UCONN Wireless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19800" y="2133601"/>
            <a:ext cx="2221464" cy="9340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hlinkClick r:id="rId3"/>
              </a:rPr>
              <a:t>UConn Wireless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646" y="1885950"/>
            <a:ext cx="5403954" cy="32575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25000"/>
                  </a:schemeClr>
                </a:solidFill>
              </a:rPr>
              <a:t>UCONN-SECURE is available in Storrs and the </a:t>
            </a:r>
            <a:r>
              <a:rPr lang="en-US" sz="2400" dirty="0" err="1">
                <a:solidFill>
                  <a:schemeClr val="tx1">
                    <a:lumMod val="25000"/>
                  </a:schemeClr>
                </a:solidFill>
              </a:rPr>
              <a:t>GBLC</a:t>
            </a:r>
            <a:r>
              <a:rPr lang="en-US" sz="2400" dirty="0">
                <a:solidFill>
                  <a:schemeClr val="tx1">
                    <a:lumMod val="25000"/>
                  </a:schemeClr>
                </a:solidFill>
              </a:rPr>
              <a:t>.</a:t>
            </a:r>
          </a:p>
          <a:p>
            <a:pPr lvl="1"/>
            <a:r>
              <a:rPr lang="en-US" sz="1800" b="1" dirty="0">
                <a:solidFill>
                  <a:schemeClr val="tx1">
                    <a:lumMod val="25000"/>
                  </a:schemeClr>
                </a:solidFill>
                <a:hlinkClick r:id="rId4"/>
              </a:rPr>
              <a:t>Antivirus protection is required</a:t>
            </a:r>
            <a:r>
              <a:rPr lang="en-US" sz="1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tx1">
                  <a:lumMod val="25000"/>
                </a:schemeClr>
              </a:solidFill>
            </a:endParaRPr>
          </a:p>
          <a:p>
            <a:pPr lvl="2"/>
            <a:r>
              <a:rPr lang="en-US" sz="1400" b="1" dirty="0" smtClean="0">
                <a:solidFill>
                  <a:schemeClr val="tx1">
                    <a:lumMod val="25000"/>
                  </a:schemeClr>
                </a:solidFill>
              </a:rPr>
              <a:t>(</a:t>
            </a:r>
            <a:r>
              <a:rPr lang="en-US" sz="1400" b="1" dirty="0">
                <a:solidFill>
                  <a:schemeClr val="tx1">
                    <a:lumMod val="25000"/>
                  </a:schemeClr>
                </a:solidFill>
              </a:rPr>
              <a:t>yes, even for Macs</a:t>
            </a:r>
            <a:r>
              <a:rPr lang="en-US" sz="1400" b="1" dirty="0" smtClean="0">
                <a:solidFill>
                  <a:schemeClr val="tx1">
                    <a:lumMod val="25000"/>
                  </a:schemeClr>
                </a:solidFill>
              </a:rPr>
              <a:t>)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25000"/>
                  </a:schemeClr>
                </a:solidFill>
              </a:rPr>
              <a:t>Windows Defender is already in Windows 8 and Windows 10</a:t>
            </a:r>
            <a:endParaRPr lang="en-US" sz="18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257550"/>
            <a:ext cx="1471613" cy="1193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935585"/>
            <a:ext cx="1475588" cy="517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28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Select VMware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7432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FREE!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Request an account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Click here to register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You must register with a valid UConn email address, all others will be ignored</a:t>
            </a:r>
          </a:p>
        </p:txBody>
      </p:sp>
    </p:spTree>
    <p:extLst>
      <p:ext uri="{BB962C8B-B14F-4D97-AF65-F5344CB8AC3E}">
        <p14:creationId xmlns:p14="http://schemas.microsoft.com/office/powerpoint/2010/main" val="8752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Workstation 11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Player 7 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VMware Fusion 7 (Mac)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vCenter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Server 5, 6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Cloud Suite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VMware vSphere 5, 6</a:t>
            </a: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Discounts on study materials and Certification Exams</a:t>
            </a:r>
            <a:endParaRPr lang="en-US" dirty="0"/>
          </a:p>
        </p:txBody>
      </p:sp>
      <p:pic>
        <p:nvPicPr>
          <p:cNvPr id="1026" name="Picture 2" descr="VMware vSphere 6 Enterprise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907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47750"/>
            <a:ext cx="8458200" cy="735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OPIM Software on Personal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68" y="1885950"/>
            <a:ext cx="7726149" cy="280371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Windows ONLY versions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JMP Pro 12 (links forthcoming)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Rapid Miner 6 and Rapid Miner 5.3 (Internet)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Tableau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Desktop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(Links forthcoming)</a:t>
            </a:r>
          </a:p>
          <a:p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Gephi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3"/>
              </a:rPr>
              <a:t>Internet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  <a:hlinkClick r:id="rId4"/>
              </a:rPr>
              <a:t>Internet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RExcel (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5"/>
              </a:rPr>
              <a:t>Internet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Excel 2013 or 2016,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R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  <a:hlinkClick r:id="rId6"/>
              </a:rPr>
              <a:t>rscproxy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  <a:hlinkClick r:id="rId7"/>
              </a:rPr>
              <a:t>rcom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with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  <a:hlinkClick r:id="rId8"/>
              </a:rPr>
              <a:t>statconnDCOM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(Internet)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IBM SPSS Data Modeler 18 (links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forthcoming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Oracle SQL Developer (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9"/>
              </a:rPr>
              <a:t>Internet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Visual Studio 2015 Community (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10"/>
              </a:rPr>
              <a:t>Internet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Office 2013, Windows 8.1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hlinkClick r:id="rId11"/>
              </a:rPr>
              <a:t>(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  <a:hlinkClick r:id="rId11"/>
              </a:rPr>
              <a:t>OnTheHub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connecting to OVD?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857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Are you connected to UCONN-SECURE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Use Ethernet instead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Have you updated to the LATEST version of the </a:t>
            </a:r>
            <a:r>
              <a:rPr lang="en-US" dirty="0">
                <a:solidFill>
                  <a:schemeClr val="tx2"/>
                </a:solidFill>
              </a:rPr>
              <a:t>Horizon Client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https://view.vpc.uconn.edu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Have </a:t>
            </a:r>
            <a:r>
              <a:rPr lang="en-US" dirty="0">
                <a:solidFill>
                  <a:schemeClr val="tx2"/>
                </a:solidFill>
              </a:rPr>
              <a:t>you tried </a:t>
            </a:r>
            <a:r>
              <a:rPr lang="en-US" dirty="0" smtClean="0">
                <a:solidFill>
                  <a:schemeClr val="tx2"/>
                </a:solidFill>
              </a:rPr>
              <a:t>the web client?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view.vpc.uconn.edu/portal/webclient/index.html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biz.uconn.edu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743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Open a web browser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Go to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https://login.microsoftonline.com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 your </a:t>
            </a:r>
            <a:r>
              <a:rPr lang="en-US" b="1" dirty="0" smtClean="0">
                <a:solidFill>
                  <a:schemeClr val="tx2"/>
                </a:solidFill>
              </a:rPr>
              <a:t>firstname.lastname@biz.uconn.edu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Password </a:t>
            </a:r>
            <a:r>
              <a:rPr lang="en-US" b="1" dirty="0" smtClean="0">
                <a:solidFill>
                  <a:schemeClr val="tx2"/>
                </a:solidFill>
              </a:rPr>
              <a:t>(email </a:t>
            </a:r>
            <a:r>
              <a:rPr lang="en-US" b="1" dirty="0" err="1" smtClean="0">
                <a:solidFill>
                  <a:schemeClr val="tx2"/>
                </a:solidFill>
              </a:rPr>
              <a:t>cbuckridge@buckridge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Change your password before adding the account to a phone or Outlook</a:t>
            </a:r>
          </a:p>
        </p:txBody>
      </p:sp>
    </p:spTree>
    <p:extLst>
      <p:ext uri="{BB962C8B-B14F-4D97-AF65-F5344CB8AC3E}">
        <p14:creationId xmlns:p14="http://schemas.microsoft.com/office/powerpoint/2010/main" val="1360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771650"/>
            <a:ext cx="3814609" cy="2947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Your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9" y="2114550"/>
            <a:ext cx="4810125" cy="24003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Enter </a:t>
            </a:r>
            <a:r>
              <a:rPr lang="en-US" sz="2000" dirty="0" smtClean="0">
                <a:solidFill>
                  <a:schemeClr val="tx2"/>
                </a:solidFill>
              </a:rPr>
              <a:t>password provided by </a:t>
            </a:r>
            <a:r>
              <a:rPr lang="en-US" sz="2000" dirty="0" err="1" smtClean="0">
                <a:solidFill>
                  <a:schemeClr val="tx2"/>
                </a:solidFill>
              </a:rPr>
              <a:t>cbuckridge@business.uconn.edu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Provide a new password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Confirm your password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</a:rPr>
              <a:t>Update password and sign in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biz.uconn.edu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you have a long name it has been shortened to a single first name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Multiple last names are hyphenated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 Apostrophes, </a:t>
            </a:r>
            <a:r>
              <a:rPr lang="en-US" i="1" dirty="0" smtClean="0">
                <a:solidFill>
                  <a:schemeClr val="tx2"/>
                </a:solidFill>
              </a:rPr>
              <a:t>Example: </a:t>
            </a:r>
            <a:r>
              <a:rPr lang="en-US" i="1" dirty="0">
                <a:solidFill>
                  <a:schemeClr val="tx2"/>
                </a:solidFill>
              </a:rPr>
              <a:t>Barnaby </a:t>
            </a:r>
            <a:r>
              <a:rPr lang="en-US" i="1" dirty="0" smtClean="0">
                <a:solidFill>
                  <a:schemeClr val="tx2"/>
                </a:solidFill>
              </a:rPr>
              <a:t>Rosencrantz </a:t>
            </a:r>
            <a:r>
              <a:rPr lang="en-US" i="1" dirty="0" err="1" smtClean="0">
                <a:solidFill>
                  <a:schemeClr val="tx2"/>
                </a:solidFill>
              </a:rPr>
              <a:t>Usansky_O’MalleyMarmaduke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</a:p>
          <a:p>
            <a:pPr marL="5715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Would be </a:t>
            </a:r>
            <a:r>
              <a:rPr lang="en-US" dirty="0" err="1" smtClean="0">
                <a:solidFill>
                  <a:schemeClr val="tx2"/>
                </a:solidFill>
              </a:rPr>
              <a:t>barnaby.usansky_omalley@biz.uconn.edu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5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Activating UConn Gmail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71650"/>
            <a:ext cx="4953000" cy="2743201"/>
          </a:xfrm>
        </p:spPr>
        <p:txBody>
          <a:bodyPr/>
          <a:lstStyle/>
          <a:p>
            <a:r>
              <a:rPr lang="en-US" dirty="0"/>
              <a:t>Open a web browser and go to </a:t>
            </a:r>
            <a:r>
              <a:rPr lang="en-US" dirty="0">
                <a:hlinkClick r:id="rId3"/>
              </a:rPr>
              <a:t>http://g.uconn.edu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Click Activate/Reset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7480"/>
            <a:ext cx="2743200" cy="23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Gmail to biz.uconn.edu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382000" cy="31623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Open a web browser.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Goto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hlinkClick r:id="rId3"/>
              </a:rPr>
              <a:t>https://accounts.google.com</a:t>
            </a:r>
            <a:r>
              <a:rPr lang="en-US" dirty="0" smtClean="0">
                <a:solidFill>
                  <a:schemeClr val="tx2"/>
                </a:solidFill>
                <a:latin typeface="+mj-lt"/>
                <a:hlinkClick r:id="rId3"/>
              </a:rPr>
              <a:t>/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Click the Setting (gear) icon in the right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the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Forwarding and POP/IMAP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 tab.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the "Forwarding" section, click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Add </a:t>
            </a:r>
            <a:r>
              <a:rPr lang="en-US" altLang="en-US" b="1" dirty="0" smtClean="0">
                <a:solidFill>
                  <a:schemeClr val="tx2"/>
                </a:solidFill>
                <a:latin typeface="+mj-lt"/>
              </a:rPr>
              <a:t>a forwarding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Enter your biz.uconn.edu email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address 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forward messages 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there. 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altLang="en-US" b="1" dirty="0" smtClean="0">
                <a:solidFill>
                  <a:schemeClr val="tx2"/>
                </a:solidFill>
                <a:latin typeface="+mj-lt"/>
              </a:rPr>
              <a:t>Next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&gt;</a:t>
            </a:r>
            <a:r>
              <a:rPr lang="en-US" alt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  <a:latin typeface="+mj-lt"/>
              </a:rPr>
              <a:t>Proceed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&gt;</a:t>
            </a:r>
            <a:r>
              <a:rPr lang="en-US" altLang="en-US" b="1" dirty="0" smtClean="0">
                <a:solidFill>
                  <a:schemeClr val="tx2"/>
                </a:solidFill>
                <a:latin typeface="+mj-lt"/>
              </a:rPr>
              <a:t>OK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verification message will be sent to that address. Click the verification link in that message.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Return to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the 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Gmail settings page and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refresh your browser.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Select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Forward a copy of incoming mail to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Choose 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what you want to happen with the Gmail copy of your emails. We recommend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Keep Gmail's copy in the Inbox</a:t>
            </a:r>
            <a:r>
              <a:rPr lang="en-US" altLang="en-US" dirty="0">
                <a:solidFill>
                  <a:schemeClr val="tx2"/>
                </a:solidFill>
                <a:latin typeface="+mj-lt"/>
              </a:rPr>
              <a:t>. </a:t>
            </a:r>
            <a:endParaRPr lang="en-US" alt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Save </a:t>
            </a:r>
            <a:r>
              <a:rPr lang="en-US" altLang="en-US" b="1" dirty="0" smtClean="0">
                <a:solidFill>
                  <a:schemeClr val="tx2"/>
                </a:solidFill>
                <a:latin typeface="+mj-lt"/>
              </a:rPr>
              <a:t>Changes</a:t>
            </a: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, found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 smtClean="0">
                <a:solidFill>
                  <a:schemeClr val="tx2"/>
                </a:solidFill>
              </a:rPr>
              <a:t>t </a:t>
            </a:r>
            <a:r>
              <a:rPr lang="en-US" altLang="en-US" dirty="0">
                <a:solidFill>
                  <a:schemeClr val="tx2"/>
                </a:solidFill>
              </a:rPr>
              <a:t>the bottom of the </a:t>
            </a:r>
            <a:r>
              <a:rPr lang="en-US" altLang="en-US" dirty="0" smtClean="0">
                <a:solidFill>
                  <a:schemeClr val="tx2"/>
                </a:solidFill>
              </a:rPr>
              <a:t>page</a:t>
            </a:r>
            <a:endParaRPr lang="en-US" alt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6" name="Picture 6" descr="and t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-274638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and t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-274638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Configure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Instructions: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goo.gl/yU9Hss</a:t>
            </a:r>
            <a:endParaRPr lang="en-US" dirty="0" smtClean="0"/>
          </a:p>
          <a:p>
            <a:pPr lvl="1"/>
            <a:r>
              <a:rPr lang="en-US" sz="2000" dirty="0">
                <a:solidFill>
                  <a:schemeClr val="tx2"/>
                </a:solidFill>
                <a:latin typeface="+mj-lt"/>
              </a:rPr>
              <a:t>Open Outlook,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when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Auto Account Wizard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opens, choose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Next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j-lt"/>
              </a:rPr>
              <a:t>On the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E-mail Accounts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page, choose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Next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&gt;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Add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Account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/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On </a:t>
            </a: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the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Auto Account Setup</a:t>
            </a: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 page, enter your name, email address, and password, and then choose </a:t>
            </a:r>
            <a:r>
              <a:rPr lang="en-US" altLang="en-US" sz="2000" b="1" dirty="0" smtClean="0">
                <a:solidFill>
                  <a:schemeClr val="tx2"/>
                </a:solidFill>
                <a:latin typeface="+mj-lt"/>
              </a:rPr>
              <a:t>Next</a:t>
            </a:r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/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Choose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Finish</a:t>
            </a:r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alt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1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8 &amp; 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934941"/>
            <a:ext cx="1247775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514" y="1768128"/>
            <a:ext cx="1752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488" y="1776772"/>
            <a:ext cx="2377835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697" y="1746036"/>
            <a:ext cx="24529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9150"/>
            <a:ext cx="6358226" cy="7358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PHISHING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1650"/>
            <a:ext cx="4114800" cy="3086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You will </a:t>
            </a:r>
            <a:r>
              <a:rPr lang="en-US" b="1" dirty="0" smtClean="0">
                <a:solidFill>
                  <a:schemeClr val="tx2"/>
                </a:solidFill>
              </a:rPr>
              <a:t>NEVER be asked </a:t>
            </a:r>
            <a:r>
              <a:rPr lang="en-US" b="1" dirty="0">
                <a:solidFill>
                  <a:schemeClr val="tx2"/>
                </a:solidFill>
              </a:rPr>
              <a:t>for a password or personal information via email, text message, or web form</a:t>
            </a:r>
            <a:r>
              <a:rPr lang="en-US" dirty="0">
                <a:solidFill>
                  <a:schemeClr val="tx2"/>
                </a:solidFill>
              </a:rPr>
              <a:t>.  </a:t>
            </a:r>
            <a:r>
              <a:rPr lang="en-US" b="1" dirty="0">
                <a:solidFill>
                  <a:schemeClr val="tx2"/>
                </a:solidFill>
              </a:rPr>
              <a:t>Please regard ALL such requests as fraudulent.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1304610"/>
            <a:ext cx="4143953" cy="225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646" y="3485959"/>
            <a:ext cx="4686954" cy="137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2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23950"/>
            <a:ext cx="6096000" cy="735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to Get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69" y="2190750"/>
            <a:ext cx="5498690" cy="2616829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2100" b="1" dirty="0">
                <a:solidFill>
                  <a:schemeClr val="tx1">
                    <a:lumMod val="10000"/>
                  </a:schemeClr>
                </a:solidFill>
              </a:rPr>
              <a:t>Questions:</a:t>
            </a:r>
          </a:p>
          <a:p>
            <a:pPr marL="257175" lvl="1" indent="-257175"/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3"/>
              </a:rPr>
              <a:t>cbuckridge@business.uconn.edu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257175" lvl="1" indent="-257175"/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4"/>
              </a:rPr>
              <a:t>czissis@business.uconn.edu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Support:</a:t>
            </a:r>
            <a:endParaRPr lang="en-US" b="1" dirty="0">
              <a:solidFill>
                <a:schemeClr val="tx1">
                  <a:lumMod val="10000"/>
                </a:schemeClr>
              </a:solidFill>
              <a:hlinkClick r:id="rId5"/>
            </a:endParaRPr>
          </a:p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  <a:hlinkClick r:id="rId5"/>
              </a:rPr>
              <a:t>Help@business.uconn.edu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47750"/>
            <a:ext cx="1333228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3477220"/>
            <a:ext cx="307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GBLC Room 203</a:t>
            </a:r>
          </a:p>
          <a:p>
            <a:pPr marL="457200" indent="-457200"/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-Sat 8 to 2</a:t>
            </a:r>
          </a:p>
          <a:p>
            <a:pPr marL="457200" indent="-457200"/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- Weekdays 9AM to 8PM</a:t>
            </a:r>
          </a:p>
        </p:txBody>
      </p:sp>
    </p:spTree>
    <p:extLst>
      <p:ext uri="{BB962C8B-B14F-4D97-AF65-F5344CB8AC3E}">
        <p14:creationId xmlns:p14="http://schemas.microsoft.com/office/powerpoint/2010/main" val="26044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HelpSpot</a:t>
            </a:r>
            <a:r>
              <a:rPr lang="en-US" dirty="0" smtClean="0"/>
              <a:t> Support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help.business.uconn.edu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Submit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a Request</a:t>
            </a:r>
          </a:p>
          <a:p>
            <a:pPr lvl="1"/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Check on a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Request</a:t>
            </a:r>
          </a:p>
          <a:p>
            <a:pPr lvl="1"/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9445"/>
            <a:ext cx="2033275" cy="203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350"/>
            <a:ext cx="8229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Connecting to UCONN-SECURE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757"/>
            <a:ext cx="5917250" cy="2786053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>
                <a:solidFill>
                  <a:schemeClr val="accent4">
                    <a:lumMod val="25000"/>
                  </a:schemeClr>
                </a:solidFill>
              </a:rPr>
              <a:t>If you are using Windows 7 please raise your hand for assistance.</a:t>
            </a:r>
          </a:p>
          <a:p>
            <a:pPr lvl="1"/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</a:rPr>
              <a:t>Connection has to be created manually</a:t>
            </a:r>
          </a:p>
          <a:p>
            <a:pPr lvl="1"/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</a:rPr>
              <a:t>WPA2 Enterprise</a:t>
            </a:r>
          </a:p>
          <a:p>
            <a:pPr lvl="1"/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</a:rPr>
              <a:t>No certificate verification</a:t>
            </a:r>
          </a:p>
          <a:p>
            <a:pPr lvl="1"/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</a:rPr>
              <a:t>Change MSCHAP (don’t pass local credentials)</a:t>
            </a:r>
          </a:p>
          <a:p>
            <a:pPr marL="457200" lvl="1" indent="0">
              <a:buNone/>
            </a:pPr>
            <a:endParaRPr lang="en-US" sz="4000" b="1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57" y="3028950"/>
            <a:ext cx="2415743" cy="1332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067" y="2263100"/>
            <a:ext cx="1914525" cy="45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740" y="1919180"/>
            <a:ext cx="307181" cy="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Connecting to UCONN-SECURE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68" y="2114550"/>
            <a:ext cx="4309782" cy="2575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25000"/>
                  </a:schemeClr>
                </a:solidFill>
              </a:rPr>
              <a:t>For connection information related to other operating system please go to </a:t>
            </a:r>
            <a:r>
              <a:rPr lang="en-US" dirty="0" smtClean="0">
                <a:hlinkClick r:id="rId3" action="ppaction://hlinkfile"/>
              </a:rPr>
              <a:t>wireless.uconn.edu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45" y="2191412"/>
            <a:ext cx="2621023" cy="2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Connection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Ethernet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1000Mbps vs. 24Mbps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More stable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No disconnects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 authentication needed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214486">
            <a:off x="6491437" y="2695575"/>
            <a:ext cx="17449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1650"/>
            <a:ext cx="3200401" cy="27432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Reliable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Fast!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$3 - $10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527" y="2009330"/>
            <a:ext cx="1744980" cy="914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771649"/>
            <a:ext cx="4038600" cy="274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Ultrabook user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can use an inexpensive USB to Ethernet adapter $7 - $19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1369">
            <a:off x="4903884" y="3592657"/>
            <a:ext cx="3267553" cy="1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844"/>
            <a:ext cx="8229600" cy="1002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Access </a:t>
            </a:r>
            <a:br>
              <a:rPr lang="en-US" dirty="0" smtClean="0"/>
            </a:br>
            <a:r>
              <a:rPr lang="en-US" dirty="0" smtClean="0"/>
              <a:t>OPIM Virtual Desktops (OVD)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0" y="2282428"/>
            <a:ext cx="2109210" cy="2422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33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Conn">
      <a:dk1>
        <a:srgbClr val="CCCCCC"/>
      </a:dk1>
      <a:lt1>
        <a:srgbClr val="FFFFFF"/>
      </a:lt1>
      <a:dk2>
        <a:srgbClr val="202631"/>
      </a:dk2>
      <a:lt2>
        <a:srgbClr val="F2F2F2"/>
      </a:lt2>
      <a:accent1>
        <a:srgbClr val="5F728D"/>
      </a:accent1>
      <a:accent2>
        <a:srgbClr val="8DB3E2"/>
      </a:accent2>
      <a:accent3>
        <a:srgbClr val="7F7F7F"/>
      </a:accent3>
      <a:accent4>
        <a:srgbClr val="C6D9F0"/>
      </a:accent4>
      <a:accent5>
        <a:srgbClr val="AC0000"/>
      </a:accent5>
      <a:accent6>
        <a:srgbClr val="373F53"/>
      </a:accent6>
      <a:hlink>
        <a:srgbClr val="548DD4"/>
      </a:hlink>
      <a:folHlink>
        <a:srgbClr val="C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B912A4-F4DC-41DA-9E1E-6BA4FF6F76CA}" vid="{142A6796-65CE-4B19-88E8-FA2F415B2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 ITS TEMPLATE - HALE</Template>
  <TotalTime>1301</TotalTime>
  <Words>3144</Words>
  <Application>Microsoft Macintosh PowerPoint</Application>
  <PresentationFormat>On-screen Show (16:9)</PresentationFormat>
  <Paragraphs>514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Calibri</vt:lpstr>
      <vt:lpstr>Arial</vt:lpstr>
      <vt:lpstr>Office Theme</vt:lpstr>
      <vt:lpstr>Welcome</vt:lpstr>
      <vt:lpstr>NetID</vt:lpstr>
      <vt:lpstr>UCONN Wireless</vt:lpstr>
      <vt:lpstr>Windows 8 &amp; 10</vt:lpstr>
      <vt:lpstr>Connecting to UCONN-SECURE</vt:lpstr>
      <vt:lpstr>Connecting to UCONN-SECURE</vt:lpstr>
      <vt:lpstr>Best Connection Method</vt:lpstr>
      <vt:lpstr>Ethernet</vt:lpstr>
      <vt:lpstr>How to Access  OPIM Virtual Desktops (OVD)</vt:lpstr>
      <vt:lpstr>What is Needed? </vt:lpstr>
      <vt:lpstr>Downloading VMware Horizon Client</vt:lpstr>
      <vt:lpstr>Select the View Client</vt:lpstr>
      <vt:lpstr>Follow prompts for client installation</vt:lpstr>
      <vt:lpstr>Follow prompts for client installation</vt:lpstr>
      <vt:lpstr>Follow prompts for client installation</vt:lpstr>
      <vt:lpstr>Follow prompts for client installation</vt:lpstr>
      <vt:lpstr>Default Connection Server</vt:lpstr>
      <vt:lpstr>Follow prompts for client installation</vt:lpstr>
      <vt:lpstr>Connecting to OPIM Virtual Desktop</vt:lpstr>
      <vt:lpstr>Signing into OPIM Virtual Desktop </vt:lpstr>
      <vt:lpstr>Choosing the right session</vt:lpstr>
      <vt:lpstr>OVD Available Software</vt:lpstr>
      <vt:lpstr>OVD Sessions &amp; Data</vt:lpstr>
      <vt:lpstr>Newer Feature - Saving Files Locally</vt:lpstr>
      <vt:lpstr>Laptop Sleep Mode is BAD!</vt:lpstr>
      <vt:lpstr>Terminate OVD sessions properly</vt:lpstr>
      <vt:lpstr>Data IS NOT SAVED  BETWEEN SESSIONS</vt:lpstr>
      <vt:lpstr>Support Tips </vt:lpstr>
      <vt:lpstr>Do Not Have OPIM Virtual PC?</vt:lpstr>
      <vt:lpstr>Select VMware Products</vt:lpstr>
      <vt:lpstr>Available Products</vt:lpstr>
      <vt:lpstr>OPIM Software on Personal Devices</vt:lpstr>
      <vt:lpstr>Problems connecting to OVD?</vt:lpstr>
      <vt:lpstr>biz.uconn.edu email</vt:lpstr>
      <vt:lpstr>Change Your Password</vt:lpstr>
      <vt:lpstr>biz.uconn.edu email</vt:lpstr>
      <vt:lpstr>Activating UConn Gmail</vt:lpstr>
      <vt:lpstr>Forwarding Gmail to biz.uconn.edu</vt:lpstr>
      <vt:lpstr>Configure Outlook</vt:lpstr>
      <vt:lpstr>PHISHING Emails</vt:lpstr>
      <vt:lpstr>Where to Get Support</vt:lpstr>
      <vt:lpstr>HelpSpot Support Portal</vt:lpstr>
    </vt:vector>
  </TitlesOfParts>
  <Company>University of Connecticut School of Business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Buckridge</dc:creator>
  <cp:lastModifiedBy>CHRISTOPHER BUCKRIDGE</cp:lastModifiedBy>
  <cp:revision>80</cp:revision>
  <cp:lastPrinted>2015-09-08T13:51:05Z</cp:lastPrinted>
  <dcterms:created xsi:type="dcterms:W3CDTF">2015-08-25T21:23:19Z</dcterms:created>
  <dcterms:modified xsi:type="dcterms:W3CDTF">2016-08-10T15:43:17Z</dcterms:modified>
</cp:coreProperties>
</file>